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6858000" cx="12192000"/>
  <p:notesSz cx="7010400" cy="92964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50" roundtripDataSignature="AMtx7mg0uy+647IJE2o1H9Vm4fU2Dasps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2" y="0"/>
            <a:ext cx="3038648" cy="4651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970135" y="0"/>
            <a:ext cx="3038648" cy="46513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36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2" y="8829675"/>
            <a:ext cx="3038648" cy="465138"/>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1: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77" name="Google Shape;77;p1: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27f8c78549_0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27f8c78549_0_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52" name="Google Shape;152;g127f8c78549_0_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3f851de44_0_25: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3f851de44_0_25: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62" name="Google Shape;162;gf3f851de44_0_25: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3f851de44_0_3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3f851de44_0_32: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70" name="Google Shape;170;gf3f851de44_0_32: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f3f851de44_0_4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f3f851de44_0_41: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80" name="Google Shape;180;gf3f851de44_0_41: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f3f851de44_3_8: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f3f851de44_3_8: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94" name="Google Shape;194;gf3f851de44_3_8: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f3f851de44_0_22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f3f851de44_0_227: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03" name="Google Shape;203;gf3f851de44_0_227: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0" name="Google Shape;210;p7: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211" name="Google Shape;211;p7: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10:notes"/>
          <p:cNvSpPr txBox="1"/>
          <p:nvPr>
            <p:ph idx="1" type="body"/>
          </p:nvPr>
        </p:nvSpPr>
        <p:spPr>
          <a:xfrm>
            <a:off x="701848" y="4416426"/>
            <a:ext cx="5608279" cy="4182992"/>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18" name="Google Shape;218;p10: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f3f851de44_0_51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f3f851de44_0_51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26" name="Google Shape;226;gf3f851de44_0_51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f3f851de44_0_51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f3f851de44_0_517: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34" name="Google Shape;234;gf3f851de44_0_517: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2: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p2: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84" name="Google Shape;84;p2: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f3f851de44_0_524: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f3f851de44_0_524: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42" name="Google Shape;242;gf3f851de44_0_524: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f3f851de44_0_120:notes"/>
          <p:cNvSpPr txBox="1"/>
          <p:nvPr>
            <p:ph idx="1" type="body"/>
          </p:nvPr>
        </p:nvSpPr>
        <p:spPr>
          <a:xfrm>
            <a:off x="701848" y="4416426"/>
            <a:ext cx="5608200" cy="418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249" name="Google Shape;249;gf3f851de44_0_12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3f851de44_0_12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3f851de44_0_126: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57" name="Google Shape;257;gf3f851de44_0_126: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7f8c78549_0_1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7f8c78549_0_17: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77" name="Google Shape;277;g127f8c78549_0_17: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3f851de44_0_145: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f3f851de44_0_145: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298" name="Google Shape;298;gf3f851de44_0_145: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f3f851de44_0_152:notes"/>
          <p:cNvSpPr txBox="1"/>
          <p:nvPr>
            <p:ph idx="1" type="body"/>
          </p:nvPr>
        </p:nvSpPr>
        <p:spPr>
          <a:xfrm>
            <a:off x="701848" y="4416426"/>
            <a:ext cx="5608200" cy="418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305" name="Google Shape;305;gf3f851de44_0_15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f3f851de44_0_597:notes"/>
          <p:cNvSpPr txBox="1"/>
          <p:nvPr>
            <p:ph idx="1" type="body"/>
          </p:nvPr>
        </p:nvSpPr>
        <p:spPr>
          <a:xfrm>
            <a:off x="701848" y="4416426"/>
            <a:ext cx="5608200" cy="41829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360"/>
              </a:spcBef>
              <a:spcAft>
                <a:spcPts val="0"/>
              </a:spcAft>
              <a:buClr>
                <a:schemeClr val="dk1"/>
              </a:buClr>
              <a:buSzPts val="1400"/>
              <a:buFont typeface="Calibri"/>
              <a:buNone/>
            </a:pPr>
            <a:r>
              <a:t/>
            </a:r>
            <a:endParaRPr/>
          </a:p>
        </p:txBody>
      </p:sp>
      <p:sp>
        <p:nvSpPr>
          <p:cNvPr id="312" name="Google Shape;312;gf3f851de44_0_597: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3f851de44_0_603: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3f851de44_0_603: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0" name="Google Shape;320;gf3f851de44_0_603: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f3f851de44_0_61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f3f851de44_0_61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28" name="Google Shape;328;gf3f851de44_0_61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f3f851de44_0_401: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5" name="Google Shape;335;gf3f851de44_0_401:notes"/>
          <p:cNvSpPr txBox="1"/>
          <p:nvPr>
            <p:ph idx="1" type="body"/>
          </p:nvPr>
        </p:nvSpPr>
        <p:spPr>
          <a:xfrm>
            <a:off x="701848" y="4416426"/>
            <a:ext cx="5608200" cy="4183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t/>
            </a:r>
            <a:endParaRPr/>
          </a:p>
        </p:txBody>
      </p:sp>
      <p:sp>
        <p:nvSpPr>
          <p:cNvPr id="336" name="Google Shape;336;gf3f851de44_0_401:notes"/>
          <p:cNvSpPr txBox="1"/>
          <p:nvPr>
            <p:ph idx="12" type="sldNum"/>
          </p:nvPr>
        </p:nvSpPr>
        <p:spPr>
          <a:xfrm>
            <a:off x="3970135" y="8829675"/>
            <a:ext cx="3038700" cy="4650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chemeClr val="dk1"/>
              </a:buClr>
              <a:buSzPts val="1400"/>
              <a:buFont typeface="Arial"/>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3: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3: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92" name="Google Shape;92;p3: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3f851de44_0_408: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3f851de44_0_408: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44" name="Google Shape;344;gf3f851de44_0_408: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f3f851de44_0_414: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f3f851de44_0_414: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1" name="Google Shape;351;gf3f851de44_0_414: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f3f851de44_0_42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f3f851de44_0_42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58" name="Google Shape;358;gf3f851de44_0_42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3f851de44_0_42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3f851de44_0_426: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65" name="Google Shape;365;gf3f851de44_0_426: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3f851de44_0_43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3f851de44_0_432: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2" name="Google Shape;372;gf3f851de44_0_432: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f3f851de44_0_438: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f3f851de44_0_438: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79" name="Google Shape;379;gf3f851de44_0_438: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p15: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5" name="Google Shape;385;p15: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386" name="Google Shape;386;p15: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6: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393" name="Google Shape;393;p16: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f3f851de44_0_31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f3f851de44_0_312: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01" name="Google Shape;401;gf3f851de44_0_312: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f3f851de44_0_32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f3f851de44_0_32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0" name="Google Shape;410;gf3f851de44_0_32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4: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 name="Google Shape;99;p4: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0" name="Google Shape;100;p4: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f3f851de44_0_328: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f3f851de44_0_328: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19" name="Google Shape;419;gf3f851de44_0_328: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3f851de44_0_234: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26" name="Google Shape;426;gf3f851de44_0_234: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f3f851de44_0_24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33" name="Google Shape;433;gf3f851de44_0_24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19: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0" name="Google Shape;440;p19: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441" name="Google Shape;441;p19: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0:notes"/>
          <p:cNvSpPr txBox="1"/>
          <p:nvPr>
            <p:ph idx="1" type="body"/>
          </p:nvPr>
        </p:nvSpPr>
        <p:spPr>
          <a:xfrm>
            <a:off x="701848" y="4416426"/>
            <a:ext cx="5608320" cy="4183063"/>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448" name="Google Shape;448;p20: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5:notes"/>
          <p:cNvSpPr/>
          <p:nvPr>
            <p:ph idx="2" type="sldImg"/>
          </p:nvPr>
        </p:nvSpPr>
        <p:spPr>
          <a:xfrm>
            <a:off x="407988" y="696913"/>
            <a:ext cx="6196012" cy="34861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 name="Google Shape;107;p5:notes"/>
          <p:cNvSpPr txBox="1"/>
          <p:nvPr>
            <p:ph idx="1" type="body"/>
          </p:nvPr>
        </p:nvSpPr>
        <p:spPr>
          <a:xfrm>
            <a:off x="701848" y="4416426"/>
            <a:ext cx="5608320" cy="41830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08" name="Google Shape;108;p5:notes"/>
          <p:cNvSpPr txBox="1"/>
          <p:nvPr>
            <p:ph idx="12" type="sldNum"/>
          </p:nvPr>
        </p:nvSpPr>
        <p:spPr>
          <a:xfrm>
            <a:off x="3970135" y="8829675"/>
            <a:ext cx="3038648" cy="465138"/>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f3f851de44_0_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f3f851de44_0_0: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16" name="Google Shape;116;gf3f851de44_0_0: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7f8c78549_0_23: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7f8c78549_0_23: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26" name="Google Shape;126;g127f8c78549_0_23: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f3f851de44_0_9: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f3f851de44_0_9: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34" name="Google Shape;134;gf3f851de44_0_9: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3f851de44_0_1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3f851de44_0_16:notes"/>
          <p:cNvSpPr txBox="1"/>
          <p:nvPr>
            <p:ph idx="1" type="body"/>
          </p:nvPr>
        </p:nvSpPr>
        <p:spPr>
          <a:xfrm>
            <a:off x="701848" y="4416426"/>
            <a:ext cx="5608200" cy="41832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t/>
            </a:r>
            <a:endParaRPr/>
          </a:p>
        </p:txBody>
      </p:sp>
      <p:sp>
        <p:nvSpPr>
          <p:cNvPr id="142" name="Google Shape;142;gf3f851de44_0_16:notes"/>
          <p:cNvSpPr txBox="1"/>
          <p:nvPr>
            <p:ph idx="12" type="sldNum"/>
          </p:nvPr>
        </p:nvSpPr>
        <p:spPr>
          <a:xfrm>
            <a:off x="3970135" y="8829675"/>
            <a:ext cx="3038700" cy="4650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8" name="Shape 18"/>
        <p:cNvGrpSpPr/>
        <p:nvPr/>
      </p:nvGrpSpPr>
      <p:grpSpPr>
        <a:xfrm>
          <a:off x="0" y="0"/>
          <a:ext cx="0" cy="0"/>
          <a:chOff x="0" y="0"/>
          <a:chExt cx="0" cy="0"/>
        </a:xfrm>
      </p:grpSpPr>
      <p:sp>
        <p:nvSpPr>
          <p:cNvPr id="19" name="Google Shape;19;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 name="Shape 22"/>
        <p:cNvGrpSpPr/>
        <p:nvPr/>
      </p:nvGrpSpPr>
      <p:grpSpPr>
        <a:xfrm>
          <a:off x="0" y="0"/>
          <a:ext cx="0" cy="0"/>
          <a:chOff x="0" y="0"/>
          <a:chExt cx="0" cy="0"/>
        </a:xfrm>
      </p:grpSpPr>
      <p:sp>
        <p:nvSpPr>
          <p:cNvPr id="23" name="Google Shape;23;p2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2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5" name="Google Shape;25;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8" name="Shape 28"/>
        <p:cNvGrpSpPr/>
        <p:nvPr/>
      </p:nvGrpSpPr>
      <p:grpSpPr>
        <a:xfrm>
          <a:off x="0" y="0"/>
          <a:ext cx="0" cy="0"/>
          <a:chOff x="0" y="0"/>
          <a:chExt cx="0" cy="0"/>
        </a:xfrm>
      </p:grpSpPr>
      <p:sp>
        <p:nvSpPr>
          <p:cNvPr id="29" name="Google Shape;29;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 name="Google Shape;30;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2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 name="Google Shape;36;p2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7" name="Google Shape;37;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0" name="Shape 40"/>
        <p:cNvGrpSpPr/>
        <p:nvPr/>
      </p:nvGrpSpPr>
      <p:grpSpPr>
        <a:xfrm>
          <a:off x="0" y="0"/>
          <a:ext cx="0" cy="0"/>
          <a:chOff x="0" y="0"/>
          <a:chExt cx="0" cy="0"/>
        </a:xfrm>
      </p:grpSpPr>
      <p:sp>
        <p:nvSpPr>
          <p:cNvPr id="41" name="Google Shape;41;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7" name="Shape 47"/>
        <p:cNvGrpSpPr/>
        <p:nvPr/>
      </p:nvGrpSpPr>
      <p:grpSpPr>
        <a:xfrm>
          <a:off x="0" y="0"/>
          <a:ext cx="0" cy="0"/>
          <a:chOff x="0" y="0"/>
          <a:chExt cx="0" cy="0"/>
        </a:xfrm>
      </p:grpSpPr>
      <p:sp>
        <p:nvSpPr>
          <p:cNvPr id="48" name="Google Shape;48;p2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2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2" name="Google Shape;52;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sp>
        <p:nvSpPr>
          <p:cNvPr id="57" name="Google Shape;57;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2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4" name="Google Shape;64;p2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8" name="Shape 68"/>
        <p:cNvGrpSpPr/>
        <p:nvPr/>
      </p:nvGrpSpPr>
      <p:grpSpPr>
        <a:xfrm>
          <a:off x="0" y="0"/>
          <a:ext cx="0" cy="0"/>
          <a:chOff x="0" y="0"/>
          <a:chExt cx="0" cy="0"/>
        </a:xfrm>
      </p:grpSpPr>
      <p:sp>
        <p:nvSpPr>
          <p:cNvPr id="69" name="Google Shape;69;p3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0"/>
          <p:cNvSpPr/>
          <p:nvPr>
            <p:ph idx="2" type="pic"/>
          </p:nvPr>
        </p:nvSpPr>
        <p:spPr>
          <a:xfrm>
            <a:off x="5183188" y="987425"/>
            <a:ext cx="6172200" cy="4873625"/>
          </a:xfrm>
          <a:prstGeom prst="rect">
            <a:avLst/>
          </a:prstGeom>
          <a:noFill/>
          <a:ln>
            <a:noFill/>
          </a:ln>
        </p:spPr>
      </p:sp>
      <p:sp>
        <p:nvSpPr>
          <p:cNvPr id="71" name="Google Shape;71;p3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2" name="Google Shape;72;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spcAft>
                <a:spcPts val="0"/>
              </a:spcAft>
              <a:buNone/>
              <a:defRPr/>
            </a:lvl1pPr>
            <a:lvl2pPr indent="0" lvl="1" marL="0" algn="r">
              <a:spcBef>
                <a:spcPts val="0"/>
              </a:spcBef>
              <a:spcAft>
                <a:spcPts val="0"/>
              </a:spcAft>
              <a:buNone/>
              <a:defRPr/>
            </a:lvl2pPr>
            <a:lvl3pPr indent="0" lvl="2" marL="0" algn="r">
              <a:spcBef>
                <a:spcPts val="0"/>
              </a:spcBef>
              <a:spcAft>
                <a:spcPts val="0"/>
              </a:spcAft>
              <a:buNone/>
              <a:defRPr/>
            </a:lvl3pPr>
            <a:lvl4pPr indent="0" lvl="3" marL="0" algn="r">
              <a:spcBef>
                <a:spcPts val="0"/>
              </a:spcBef>
              <a:spcAft>
                <a:spcPts val="0"/>
              </a:spcAft>
              <a:buNone/>
              <a:defRPr/>
            </a:lvl4pPr>
            <a:lvl5pPr indent="0" lvl="4" marL="0" algn="r">
              <a:spcBef>
                <a:spcPts val="0"/>
              </a:spcBef>
              <a:spcAft>
                <a:spcPts val="0"/>
              </a:spcAft>
              <a:buNone/>
              <a:defRPr/>
            </a:lvl5pPr>
            <a:lvl6pPr indent="0" lvl="5" marL="0" algn="r">
              <a:spcBef>
                <a:spcPts val="0"/>
              </a:spcBef>
              <a:spcAft>
                <a:spcPts val="0"/>
              </a:spcAft>
              <a:buNone/>
              <a:defRPr/>
            </a:lvl6pPr>
            <a:lvl7pPr indent="0" lvl="6" marL="0" algn="r">
              <a:spcBef>
                <a:spcPts val="0"/>
              </a:spcBef>
              <a:spcAft>
                <a:spcPts val="0"/>
              </a:spcAft>
              <a:buNone/>
              <a:defRPr/>
            </a:lvl7pPr>
            <a:lvl8pPr indent="0" lvl="7" marL="0" algn="r">
              <a:spcBef>
                <a:spcPts val="0"/>
              </a:spcBef>
              <a:spcAft>
                <a:spcPts val="0"/>
              </a:spcAft>
              <a:buNone/>
              <a:defRPr/>
            </a:lvl8pPr>
            <a:lvl9pPr indent="0" lvl="8" marL="0" algn="r">
              <a:spcBef>
                <a:spcPts val="0"/>
              </a:spcBef>
              <a:spcAft>
                <a:spcPts val="0"/>
              </a:spcAft>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spcAft>
                <a:spcPts val="0"/>
              </a:spcAft>
              <a:buNone/>
              <a:defRPr b="0" i="0" sz="1200" u="none" cap="none" strike="noStrike">
                <a:solidFill>
                  <a:srgbClr val="888888"/>
                </a:solidFill>
                <a:latin typeface="Arial"/>
                <a:ea typeface="Arial"/>
                <a:cs typeface="Arial"/>
                <a:sym typeface="Arial"/>
              </a:defRPr>
            </a:lvl1pPr>
            <a:lvl2pPr indent="0" lvl="1" marL="0" marR="0" rtl="0" algn="r">
              <a:spcBef>
                <a:spcPts val="0"/>
              </a:spcBef>
              <a:spcAft>
                <a:spcPts val="0"/>
              </a:spcAft>
              <a:buNone/>
              <a:defRPr b="0" i="0" sz="1200" u="none" cap="none" strike="noStrike">
                <a:solidFill>
                  <a:srgbClr val="888888"/>
                </a:solidFill>
                <a:latin typeface="Arial"/>
                <a:ea typeface="Arial"/>
                <a:cs typeface="Arial"/>
                <a:sym typeface="Arial"/>
              </a:defRPr>
            </a:lvl2pPr>
            <a:lvl3pPr indent="0" lvl="2" marL="0" marR="0" rtl="0" algn="r">
              <a:spcBef>
                <a:spcPts val="0"/>
              </a:spcBef>
              <a:spcAft>
                <a:spcPts val="0"/>
              </a:spcAft>
              <a:buNone/>
              <a:defRPr b="0" i="0" sz="1200" u="none" cap="none" strike="noStrike">
                <a:solidFill>
                  <a:srgbClr val="888888"/>
                </a:solidFill>
                <a:latin typeface="Arial"/>
                <a:ea typeface="Arial"/>
                <a:cs typeface="Arial"/>
                <a:sym typeface="Arial"/>
              </a:defRPr>
            </a:lvl3pPr>
            <a:lvl4pPr indent="0" lvl="3" marL="0" marR="0" rtl="0" algn="r">
              <a:spcBef>
                <a:spcPts val="0"/>
              </a:spcBef>
              <a:spcAft>
                <a:spcPts val="0"/>
              </a:spcAft>
              <a:buNone/>
              <a:defRPr b="0" i="0" sz="1200" u="none" cap="none" strike="noStrike">
                <a:solidFill>
                  <a:srgbClr val="888888"/>
                </a:solidFill>
                <a:latin typeface="Arial"/>
                <a:ea typeface="Arial"/>
                <a:cs typeface="Arial"/>
                <a:sym typeface="Arial"/>
              </a:defRPr>
            </a:lvl4pPr>
            <a:lvl5pPr indent="0" lvl="4" marL="0" marR="0" rtl="0" algn="r">
              <a:spcBef>
                <a:spcPts val="0"/>
              </a:spcBef>
              <a:spcAft>
                <a:spcPts val="0"/>
              </a:spcAft>
              <a:buNone/>
              <a:defRPr b="0" i="0" sz="1200" u="none" cap="none" strike="noStrike">
                <a:solidFill>
                  <a:srgbClr val="888888"/>
                </a:solidFill>
                <a:latin typeface="Arial"/>
                <a:ea typeface="Arial"/>
                <a:cs typeface="Arial"/>
                <a:sym typeface="Arial"/>
              </a:defRPr>
            </a:lvl5pPr>
            <a:lvl6pPr indent="0" lvl="5" marL="0" marR="0" rtl="0" algn="r">
              <a:spcBef>
                <a:spcPts val="0"/>
              </a:spcBef>
              <a:spcAft>
                <a:spcPts val="0"/>
              </a:spcAft>
              <a:buNone/>
              <a:defRPr b="0" i="0" sz="1200" u="none" cap="none" strike="noStrike">
                <a:solidFill>
                  <a:srgbClr val="888888"/>
                </a:solidFill>
                <a:latin typeface="Arial"/>
                <a:ea typeface="Arial"/>
                <a:cs typeface="Arial"/>
                <a:sym typeface="Arial"/>
              </a:defRPr>
            </a:lvl6pPr>
            <a:lvl7pPr indent="0" lvl="6" marL="0" marR="0" rtl="0" algn="r">
              <a:spcBef>
                <a:spcPts val="0"/>
              </a:spcBef>
              <a:spcAft>
                <a:spcPts val="0"/>
              </a:spcAft>
              <a:buNone/>
              <a:defRPr b="0" i="0" sz="1200" u="none" cap="none" strike="noStrike">
                <a:solidFill>
                  <a:srgbClr val="888888"/>
                </a:solidFill>
                <a:latin typeface="Arial"/>
                <a:ea typeface="Arial"/>
                <a:cs typeface="Arial"/>
                <a:sym typeface="Arial"/>
              </a:defRPr>
            </a:lvl7pPr>
            <a:lvl8pPr indent="0" lvl="7" marL="0" marR="0" rtl="0" algn="r">
              <a:spcBef>
                <a:spcPts val="0"/>
              </a:spcBef>
              <a:spcAft>
                <a:spcPts val="0"/>
              </a:spcAft>
              <a:buNone/>
              <a:defRPr b="0" i="0" sz="1200" u="none" cap="none" strike="noStrike">
                <a:solidFill>
                  <a:srgbClr val="888888"/>
                </a:solidFill>
                <a:latin typeface="Arial"/>
                <a:ea typeface="Arial"/>
                <a:cs typeface="Arial"/>
                <a:sym typeface="Arial"/>
              </a:defRPr>
            </a:lvl8pPr>
            <a:lvl9pPr indent="0" lvl="8" marL="0" marR="0" rtl="0" algn="r">
              <a:spcBef>
                <a:spcPts val="0"/>
              </a:spcBef>
              <a:spcAft>
                <a:spcPts val="0"/>
              </a:spcAft>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grpSp>
        <p:nvGrpSpPr>
          <p:cNvPr id="15" name="Google Shape;15;p21"/>
          <p:cNvGrpSpPr/>
          <p:nvPr/>
        </p:nvGrpSpPr>
        <p:grpSpPr>
          <a:xfrm>
            <a:off x="10962132" y="226826"/>
            <a:ext cx="783335" cy="276600"/>
            <a:chOff x="8283500" y="77358"/>
            <a:chExt cx="783335" cy="276600"/>
          </a:xfrm>
        </p:grpSpPr>
        <p:pic>
          <p:nvPicPr>
            <p:cNvPr id="16" name="Google Shape;16;p21"/>
            <p:cNvPicPr preferRelativeResize="0"/>
            <p:nvPr/>
          </p:nvPicPr>
          <p:blipFill rotWithShape="1">
            <a:blip r:embed="rId1">
              <a:alphaModFix/>
            </a:blip>
            <a:srcRect b="0" l="0" r="0" t="0"/>
            <a:stretch/>
          </p:blipFill>
          <p:spPr>
            <a:xfrm>
              <a:off x="8335643" y="101458"/>
              <a:ext cx="731192" cy="228259"/>
            </a:xfrm>
            <a:prstGeom prst="rect">
              <a:avLst/>
            </a:prstGeom>
            <a:noFill/>
            <a:ln>
              <a:noFill/>
            </a:ln>
          </p:spPr>
        </p:pic>
        <p:cxnSp>
          <p:nvCxnSpPr>
            <p:cNvPr id="17" name="Google Shape;17;p21"/>
            <p:cNvCxnSpPr/>
            <p:nvPr/>
          </p:nvCxnSpPr>
          <p:spPr>
            <a:xfrm>
              <a:off x="8283500" y="77358"/>
              <a:ext cx="0" cy="276600"/>
            </a:xfrm>
            <a:prstGeom prst="straightConnector1">
              <a:avLst/>
            </a:prstGeom>
            <a:noFill/>
            <a:ln cap="flat" cmpd="sng" w="9525">
              <a:solidFill>
                <a:srgbClr val="B7B7B7"/>
              </a:solidFill>
              <a:prstDash val="solid"/>
              <a:round/>
              <a:headEnd len="sm" w="sm" type="none"/>
              <a:tailEnd len="sm" w="sm" type="none"/>
            </a:ln>
          </p:spPr>
        </p:cxnSp>
      </p:gr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hyperlink" Target="http://monamishra.com/doc/ML_report.pd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medium.com/@akhiljanardhanan525/multi-label-image-classification-using-cnn-python-9c5dbddf7dc7" TargetMode="External"/><Relationship Id="rId4" Type="http://schemas.openxmlformats.org/officeDocument/2006/relationships/hyperlink" Target="https://medium.com/nanonets/how-to-easily-classify-food-using-deep-learning-and-tensorflow-cbe9b1dc302c"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online-journals.org/index.php/i-jim/article/view/3623/3116"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hyperlink" Target="http://www.ijirset.com/upload/2018/september/47_COOKPAD.pdf"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
          <p:cNvSpPr/>
          <p:nvPr/>
        </p:nvSpPr>
        <p:spPr>
          <a:xfrm>
            <a:off x="2133600" y="1556600"/>
            <a:ext cx="7924800" cy="11388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2800" u="none" cap="none" strike="noStrike">
                <a:solidFill>
                  <a:srgbClr val="FF0000"/>
                </a:solidFill>
                <a:latin typeface="Trebuchet MS"/>
                <a:ea typeface="Trebuchet MS"/>
                <a:cs typeface="Trebuchet MS"/>
                <a:sym typeface="Trebuchet MS"/>
              </a:rPr>
              <a:t>UE19CS390A –  Project Phase – 1</a:t>
            </a:r>
            <a:endParaRPr/>
          </a:p>
          <a:p>
            <a:pPr indent="0" lvl="0" marL="0" marR="0" rtl="0" algn="ctr">
              <a:spcBef>
                <a:spcPts val="0"/>
              </a:spcBef>
              <a:spcAft>
                <a:spcPts val="0"/>
              </a:spcAft>
              <a:buNone/>
            </a:pPr>
            <a:r>
              <a:rPr b="0" i="0" lang="en-US" sz="4000" u="none" cap="none" strike="noStrike">
                <a:solidFill>
                  <a:schemeClr val="dk1"/>
                </a:solidFill>
                <a:latin typeface="Trebuchet MS"/>
                <a:ea typeface="Trebuchet MS"/>
                <a:cs typeface="Trebuchet MS"/>
                <a:sym typeface="Trebuchet MS"/>
              </a:rPr>
              <a:t> </a:t>
            </a:r>
            <a:r>
              <a:rPr b="0" i="0" lang="en-US" sz="3600" u="none" cap="none" strike="noStrike">
                <a:solidFill>
                  <a:srgbClr val="FF0000"/>
                </a:solidFill>
                <a:latin typeface="Trebuchet MS"/>
                <a:ea typeface="Trebuchet MS"/>
                <a:cs typeface="Trebuchet MS"/>
                <a:sym typeface="Trebuchet MS"/>
              </a:rPr>
              <a:t>End Semester Assessment</a:t>
            </a:r>
            <a:endParaRPr/>
          </a:p>
        </p:txBody>
      </p:sp>
      <p:sp>
        <p:nvSpPr>
          <p:cNvPr id="80" name="Google Shape;80;p1"/>
          <p:cNvSpPr txBox="1"/>
          <p:nvPr/>
        </p:nvSpPr>
        <p:spPr>
          <a:xfrm>
            <a:off x="1866912" y="3276967"/>
            <a:ext cx="8458200" cy="1371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Project Title   :Recipe Recommendation Based On 				   			   Ingredients Recognition Using CV AND 			   			   ML(RRIR)</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Project ID       :14   </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Project Guide :Prof Swati Pratap Jagdale                </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Project Team  :A R Manyatha</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		   		   Amulya Dinesh </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		   		   Manasi Swain</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		   		   Mihir Soni</a:t>
            </a:r>
            <a:endParaRPr sz="2400">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rPr b="0" i="0" lang="en-US" sz="2400" u="none" cap="none" strike="noStrike">
                <a:solidFill>
                  <a:srgbClr val="0033CC"/>
                </a:solidFill>
                <a:latin typeface="Trebuchet MS"/>
                <a:ea typeface="Trebuchet MS"/>
                <a:cs typeface="Trebuchet MS"/>
                <a:sym typeface="Trebuchet MS"/>
              </a:rPr>
              <a:t> </a:t>
            </a:r>
            <a:endParaRPr b="0" i="0" sz="2000" u="none" cap="none" strike="noStrike">
              <a:solidFill>
                <a:srgbClr val="0033CC"/>
              </a:solidFill>
              <a:latin typeface="Arial"/>
              <a:ea typeface="Arial"/>
              <a:cs typeface="Arial"/>
              <a:sym typeface="Arial"/>
            </a:endParaRPr>
          </a:p>
          <a:p>
            <a:pPr indent="0" lvl="0" marL="0" marR="0" rtl="0" algn="l">
              <a:spcBef>
                <a:spcPts val="0"/>
              </a:spcBef>
              <a:spcAft>
                <a:spcPts val="0"/>
              </a:spcAft>
              <a:buNone/>
            </a:pPr>
            <a:r>
              <a:t/>
            </a:r>
            <a:endParaRPr b="0" i="0" sz="2400" u="none" cap="none" strike="noStrike">
              <a:solidFill>
                <a:srgbClr val="0033CC"/>
              </a:solidFill>
              <a:latin typeface="Trebuchet MS"/>
              <a:ea typeface="Trebuchet MS"/>
              <a:cs typeface="Trebuchet MS"/>
              <a:sym typeface="Trebuchet MS"/>
            </a:endParaRPr>
          </a:p>
          <a:p>
            <a:pPr indent="0" lvl="0" marL="0" marR="0" rtl="0" algn="l">
              <a:spcBef>
                <a:spcPts val="0"/>
              </a:spcBef>
              <a:spcAft>
                <a:spcPts val="0"/>
              </a:spcAft>
              <a:buNone/>
            </a:pPr>
            <a:r>
              <a:t/>
            </a:r>
            <a:endParaRPr b="0" i="0" sz="2400" u="none" cap="none" strike="noStrike">
              <a:solidFill>
                <a:srgbClr val="0033CC"/>
              </a:solidFill>
              <a:latin typeface="Trebuchet MS"/>
              <a:ea typeface="Trebuchet MS"/>
              <a:cs typeface="Trebuchet MS"/>
              <a:sym typeface="Trebuchet M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g127f8c78549_0_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55" name="Google Shape;155;g127f8c78549_0_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891" lvl="0" marL="342891" rtl="0" algn="r">
              <a:spcBef>
                <a:spcPts val="0"/>
              </a:spcBef>
              <a:spcAft>
                <a:spcPts val="0"/>
              </a:spcAft>
              <a:buNone/>
            </a:pPr>
            <a:r>
              <a:rPr lang="en-US" sz="2400">
                <a:solidFill>
                  <a:srgbClr val="FF0000"/>
                </a:solidFill>
                <a:latin typeface="Trebuchet MS"/>
                <a:ea typeface="Trebuchet MS"/>
                <a:cs typeface="Trebuchet MS"/>
                <a:sym typeface="Trebuchet MS"/>
              </a:rPr>
              <a:t>Literature Survey</a:t>
            </a:r>
            <a:endParaRPr sz="2400">
              <a:solidFill>
                <a:srgbClr val="FF0000"/>
              </a:solidFill>
              <a:latin typeface="Trebuchet MS"/>
              <a:ea typeface="Trebuchet MS"/>
              <a:cs typeface="Trebuchet MS"/>
              <a:sym typeface="Trebuchet MS"/>
            </a:endParaRPr>
          </a:p>
        </p:txBody>
      </p:sp>
      <p:pic>
        <p:nvPicPr>
          <p:cNvPr id="156" name="Google Shape;156;g127f8c78549_0_0"/>
          <p:cNvPicPr preferRelativeResize="0"/>
          <p:nvPr/>
        </p:nvPicPr>
        <p:blipFill>
          <a:blip r:embed="rId3">
            <a:alphaModFix/>
          </a:blip>
          <a:stretch>
            <a:fillRect/>
          </a:stretch>
        </p:blipFill>
        <p:spPr>
          <a:xfrm>
            <a:off x="573775" y="2380450"/>
            <a:ext cx="6143625" cy="3019425"/>
          </a:xfrm>
          <a:prstGeom prst="rect">
            <a:avLst/>
          </a:prstGeom>
          <a:noFill/>
          <a:ln>
            <a:noFill/>
          </a:ln>
        </p:spPr>
      </p:pic>
      <p:pic>
        <p:nvPicPr>
          <p:cNvPr id="157" name="Google Shape;157;g127f8c78549_0_0"/>
          <p:cNvPicPr preferRelativeResize="0"/>
          <p:nvPr/>
        </p:nvPicPr>
        <p:blipFill rotWithShape="1">
          <a:blip r:embed="rId4">
            <a:alphaModFix/>
          </a:blip>
          <a:srcRect b="18066" l="0" r="0" t="0"/>
          <a:stretch/>
        </p:blipFill>
        <p:spPr>
          <a:xfrm>
            <a:off x="7349250" y="2842813"/>
            <a:ext cx="4428799" cy="2094700"/>
          </a:xfrm>
          <a:prstGeom prst="rect">
            <a:avLst/>
          </a:prstGeom>
          <a:noFill/>
          <a:ln>
            <a:noFill/>
          </a:ln>
        </p:spPr>
      </p:pic>
      <p:sp>
        <p:nvSpPr>
          <p:cNvPr id="158" name="Google Shape;158;g127f8c78549_0_0"/>
          <p:cNvSpPr txBox="1"/>
          <p:nvPr/>
        </p:nvSpPr>
        <p:spPr>
          <a:xfrm>
            <a:off x="1496550" y="5884525"/>
            <a:ext cx="104469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latin typeface="Trebuchet MS"/>
                <a:ea typeface="Trebuchet MS"/>
                <a:cs typeface="Trebuchet MS"/>
                <a:sym typeface="Trebuchet MS"/>
              </a:rPr>
              <a:t>Harris Corner Detector  						Scale Invariant Feature Transformer (SIFT)</a:t>
            </a:r>
            <a:endParaRPr sz="2000">
              <a:latin typeface="Trebuchet MS"/>
              <a:ea typeface="Trebuchet MS"/>
              <a:cs typeface="Trebuchet MS"/>
              <a:sym typeface="Trebuchet M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f3f851de44_0_25"/>
          <p:cNvSpPr txBox="1"/>
          <p:nvPr/>
        </p:nvSpPr>
        <p:spPr>
          <a:xfrm>
            <a:off x="2013850" y="2367650"/>
            <a:ext cx="8722500" cy="3632700"/>
          </a:xfrm>
          <a:prstGeom prst="rect">
            <a:avLst/>
          </a:prstGeom>
          <a:noFill/>
          <a:ln>
            <a:noFill/>
          </a:ln>
        </p:spPr>
        <p:txBody>
          <a:bodyPr anchorCtr="0" anchor="t" bIns="91425" lIns="91425" spcFirstLastPara="1" rIns="91425" wrap="square" tIns="91425">
            <a:spAutoFit/>
          </a:bodyPr>
          <a:lstStyle/>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Is there a need for changing the approach?</a:t>
            </a:r>
            <a:endParaRPr sz="2400">
              <a:solidFill>
                <a:srgbClr val="0033CC"/>
              </a:solidFill>
              <a:latin typeface="Trebuchet MS"/>
              <a:ea typeface="Trebuchet MS"/>
              <a:cs typeface="Trebuchet MS"/>
              <a:sym typeface="Trebuchet MS"/>
            </a:endParaRPr>
          </a:p>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Yes,</a:t>
            </a:r>
            <a:endParaRPr sz="2400">
              <a:solidFill>
                <a:srgbClr val="0033CC"/>
              </a:solidFill>
              <a:latin typeface="Trebuchet MS"/>
              <a:ea typeface="Trebuchet MS"/>
              <a:cs typeface="Trebuchet MS"/>
              <a:sym typeface="Trebuchet MS"/>
            </a:endParaRPr>
          </a:p>
          <a:p>
            <a:pPr indent="-381000" lvl="0" marL="457200" rtl="0" algn="just">
              <a:spcBef>
                <a:spcPts val="48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The implementation uses web application, which is not necessarily user friendly (compared to mobile app)</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The ingredients must be selected from a drop down list and object detention is not done using camera.</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KNN does not work well with large dataset as calculating distances between each data instance would be very costly.</a:t>
            </a:r>
            <a:endParaRPr sz="2400">
              <a:solidFill>
                <a:srgbClr val="0033CC"/>
              </a:solidFill>
              <a:latin typeface="Trebuchet MS"/>
              <a:ea typeface="Trebuchet MS"/>
              <a:cs typeface="Trebuchet MS"/>
              <a:sym typeface="Trebuchet MS"/>
            </a:endParaRPr>
          </a:p>
        </p:txBody>
      </p:sp>
      <p:sp>
        <p:nvSpPr>
          <p:cNvPr id="165" name="Google Shape;165;gf3f851de44_0_25"/>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66" name="Google Shape;166;gf3f851de44_0_25"/>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891" lvl="0" marL="342891" rtl="0" algn="r">
              <a:spcBef>
                <a:spcPts val="0"/>
              </a:spcBef>
              <a:spcAft>
                <a:spcPts val="0"/>
              </a:spcAft>
              <a:buNone/>
            </a:pPr>
            <a:r>
              <a:rPr lang="en-US" sz="2400">
                <a:solidFill>
                  <a:srgbClr val="FF0000"/>
                </a:solidFill>
                <a:latin typeface="Trebuchet MS"/>
                <a:ea typeface="Trebuchet MS"/>
                <a:cs typeface="Trebuchet MS"/>
                <a:sym typeface="Trebuchet MS"/>
              </a:rPr>
              <a:t>Literature Survey</a:t>
            </a:r>
            <a:endParaRPr sz="2400">
              <a:solidFill>
                <a:srgbClr val="FF0000"/>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gf3f851de44_0_32"/>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73" name="Google Shape;173;gf3f851de44_0_32"/>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891" lvl="0" marL="342891" rtl="0" algn="r">
              <a:spcBef>
                <a:spcPts val="0"/>
              </a:spcBef>
              <a:spcAft>
                <a:spcPts val="0"/>
              </a:spcAft>
              <a:buNone/>
            </a:pPr>
            <a:r>
              <a:rPr lang="en-US" sz="2400">
                <a:solidFill>
                  <a:srgbClr val="FF0000"/>
                </a:solidFill>
                <a:latin typeface="Trebuchet MS"/>
                <a:ea typeface="Trebuchet MS"/>
                <a:cs typeface="Trebuchet MS"/>
                <a:sym typeface="Trebuchet MS"/>
              </a:rPr>
              <a:t>Literature Survey</a:t>
            </a:r>
            <a:endParaRPr sz="2400">
              <a:solidFill>
                <a:srgbClr val="FF0000"/>
              </a:solidFill>
              <a:latin typeface="Trebuchet MS"/>
              <a:ea typeface="Trebuchet MS"/>
              <a:cs typeface="Trebuchet MS"/>
              <a:sym typeface="Trebuchet MS"/>
            </a:endParaRPr>
          </a:p>
        </p:txBody>
      </p:sp>
      <p:sp>
        <p:nvSpPr>
          <p:cNvPr id="174" name="Google Shape;174;gf3f851de44_0_32"/>
          <p:cNvSpPr txBox="1"/>
          <p:nvPr/>
        </p:nvSpPr>
        <p:spPr>
          <a:xfrm>
            <a:off x="176875" y="1772875"/>
            <a:ext cx="71574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033CC"/>
                </a:solidFill>
                <a:latin typeface="Trebuchet MS"/>
                <a:ea typeface="Trebuchet MS"/>
                <a:cs typeface="Trebuchet MS"/>
                <a:sym typeface="Trebuchet MS"/>
              </a:rPr>
              <a:t>Paper </a:t>
            </a:r>
            <a:r>
              <a:rPr lang="en-US" sz="2400">
                <a:solidFill>
                  <a:srgbClr val="0033CC"/>
                </a:solidFill>
                <a:latin typeface="Trebuchet MS"/>
                <a:ea typeface="Trebuchet MS"/>
                <a:cs typeface="Trebuchet MS"/>
                <a:sym typeface="Trebuchet MS"/>
              </a:rPr>
              <a:t>3:</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This approach proposes a recipe recommendation system employing image recognition of food ingredients, specifically vegetables. The system is a web application that performs image recognition on the uploaded images and recommends recipes that contains the recognized ingredients. It has a </a:t>
            </a:r>
            <a:r>
              <a:rPr b="1" lang="en-US" sz="2400">
                <a:solidFill>
                  <a:srgbClr val="0033CC"/>
                </a:solidFill>
                <a:latin typeface="Trebuchet MS"/>
                <a:ea typeface="Trebuchet MS"/>
                <a:cs typeface="Trebuchet MS"/>
                <a:sym typeface="Trebuchet MS"/>
              </a:rPr>
              <a:t>convolutional neural network (CNN) model</a:t>
            </a:r>
            <a:endParaRPr b="1"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rPr lang="en-US" sz="2400">
                <a:solidFill>
                  <a:srgbClr val="0033CC"/>
                </a:solidFill>
                <a:latin typeface="Trebuchet MS"/>
                <a:ea typeface="Trebuchet MS"/>
                <a:cs typeface="Trebuchet MS"/>
                <a:sym typeface="Trebuchet MS"/>
              </a:rPr>
              <a:t>for image recognition to identify five categories of food ingredients.</a:t>
            </a:r>
            <a:endParaRPr sz="2400">
              <a:solidFill>
                <a:srgbClr val="0033CC"/>
              </a:solidFill>
              <a:latin typeface="Trebuchet MS"/>
              <a:ea typeface="Trebuchet MS"/>
              <a:cs typeface="Trebuchet MS"/>
              <a:sym typeface="Trebuchet MS"/>
            </a:endParaRPr>
          </a:p>
        </p:txBody>
      </p:sp>
      <p:pic>
        <p:nvPicPr>
          <p:cNvPr id="175" name="Google Shape;175;gf3f851de44_0_32"/>
          <p:cNvPicPr preferRelativeResize="0"/>
          <p:nvPr/>
        </p:nvPicPr>
        <p:blipFill rotWithShape="1">
          <a:blip r:embed="rId3">
            <a:alphaModFix/>
          </a:blip>
          <a:srcRect b="0" l="10121" r="12376" t="0"/>
          <a:stretch/>
        </p:blipFill>
        <p:spPr>
          <a:xfrm>
            <a:off x="7580100" y="1987850"/>
            <a:ext cx="4394175" cy="4262900"/>
          </a:xfrm>
          <a:prstGeom prst="rect">
            <a:avLst/>
          </a:prstGeom>
          <a:noFill/>
          <a:ln>
            <a:noFill/>
          </a:ln>
        </p:spPr>
      </p:pic>
      <p:sp>
        <p:nvSpPr>
          <p:cNvPr id="176" name="Google Shape;176;gf3f851de44_0_32"/>
          <p:cNvSpPr txBox="1"/>
          <p:nvPr/>
        </p:nvSpPr>
        <p:spPr>
          <a:xfrm>
            <a:off x="9388800" y="6313700"/>
            <a:ext cx="12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Image </a:t>
            </a:r>
            <a:r>
              <a:rPr lang="en-US" u="sng">
                <a:solidFill>
                  <a:schemeClr val="hlink"/>
                </a:solidFill>
                <a:latin typeface="Calibri"/>
                <a:ea typeface="Calibri"/>
                <a:cs typeface="Calibri"/>
                <a:sym typeface="Calibri"/>
                <a:hlinkClick r:id="rId4"/>
              </a:rPr>
              <a:t>Source</a:t>
            </a:r>
            <a:endParaRPr>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f3f851de44_0_41"/>
          <p:cNvSpPr txBox="1"/>
          <p:nvPr/>
        </p:nvSpPr>
        <p:spPr>
          <a:xfrm>
            <a:off x="2013850" y="2367650"/>
            <a:ext cx="8722500" cy="2524200"/>
          </a:xfrm>
          <a:prstGeom prst="rect">
            <a:avLst/>
          </a:prstGeom>
          <a:noFill/>
          <a:ln>
            <a:noFill/>
          </a:ln>
        </p:spPr>
        <p:txBody>
          <a:bodyPr anchorCtr="0" anchor="t" bIns="91425" lIns="91425" spcFirstLastPara="1" rIns="91425" wrap="square" tIns="91425">
            <a:spAutoFit/>
          </a:bodyPr>
          <a:lstStyle/>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Is there a need for changing the approach?</a:t>
            </a:r>
            <a:endParaRPr sz="2400">
              <a:solidFill>
                <a:srgbClr val="0033CC"/>
              </a:solidFill>
              <a:latin typeface="Trebuchet MS"/>
              <a:ea typeface="Trebuchet MS"/>
              <a:cs typeface="Trebuchet MS"/>
              <a:sym typeface="Trebuchet MS"/>
            </a:endParaRPr>
          </a:p>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Yes,</a:t>
            </a:r>
            <a:endParaRPr sz="2400">
              <a:solidFill>
                <a:srgbClr val="0033CC"/>
              </a:solidFill>
              <a:latin typeface="Trebuchet MS"/>
              <a:ea typeface="Trebuchet MS"/>
              <a:cs typeface="Trebuchet MS"/>
              <a:sym typeface="Trebuchet MS"/>
            </a:endParaRPr>
          </a:p>
          <a:p>
            <a:pPr indent="-381000" lvl="0" marL="457200" rtl="0" algn="just">
              <a:spcBef>
                <a:spcPts val="48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Diet and nutrition constraints are not considered</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CNN is single labeled, each picture will have only one ingredient </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The user is not given an option to upload video.</a:t>
            </a:r>
            <a:endParaRPr sz="2400">
              <a:solidFill>
                <a:srgbClr val="0033CC"/>
              </a:solidFill>
              <a:latin typeface="Trebuchet MS"/>
              <a:ea typeface="Trebuchet MS"/>
              <a:cs typeface="Trebuchet MS"/>
              <a:sym typeface="Trebuchet MS"/>
            </a:endParaRPr>
          </a:p>
        </p:txBody>
      </p:sp>
      <p:sp>
        <p:nvSpPr>
          <p:cNvPr id="183" name="Google Shape;183;gf3f851de44_0_41"/>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84" name="Google Shape;184;gf3f851de44_0_41"/>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891" lvl="0" marL="342891" rtl="0" algn="r">
              <a:spcBef>
                <a:spcPts val="0"/>
              </a:spcBef>
              <a:spcAft>
                <a:spcPts val="0"/>
              </a:spcAft>
              <a:buClr>
                <a:schemeClr val="dk1"/>
              </a:buClr>
              <a:buFont typeface="Arial"/>
              <a:buNone/>
            </a:pPr>
            <a:r>
              <a:rPr lang="en-US" sz="2400">
                <a:solidFill>
                  <a:srgbClr val="FF0000"/>
                </a:solidFill>
                <a:latin typeface="Trebuchet MS"/>
                <a:ea typeface="Trebuchet MS"/>
                <a:cs typeface="Trebuchet MS"/>
                <a:sym typeface="Trebuchet MS"/>
              </a:rPr>
              <a:t>Literature Survey</a:t>
            </a:r>
            <a:endParaRPr>
              <a:solidFill>
                <a:schemeClr val="dk1"/>
              </a:solidFill>
            </a:endParaRPr>
          </a:p>
          <a:p>
            <a:pPr indent="-342900" lvl="0" marL="342900" marR="0" rtl="0" algn="r">
              <a:spcBef>
                <a:spcPts val="0"/>
              </a:spcBef>
              <a:spcAft>
                <a:spcPts val="0"/>
              </a:spcAft>
              <a:buNone/>
            </a:pPr>
            <a:r>
              <a:t/>
            </a:r>
            <a:endParaRPr sz="2400">
              <a:solidFill>
                <a:srgbClr val="FF0000"/>
              </a:solidFill>
              <a:latin typeface="Trebuchet MS"/>
              <a:ea typeface="Trebuchet MS"/>
              <a:cs typeface="Trebuchet MS"/>
              <a:sym typeface="Trebuchet MS"/>
            </a:endParaRPr>
          </a:p>
        </p:txBody>
      </p:sp>
      <p:sp>
        <p:nvSpPr>
          <p:cNvPr id="185" name="Google Shape;185;gf3f851de44_0_41"/>
          <p:cNvSpPr/>
          <p:nvPr/>
        </p:nvSpPr>
        <p:spPr>
          <a:xfrm>
            <a:off x="3360950" y="5701400"/>
            <a:ext cx="1238400" cy="46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f3f851de44_0_41"/>
          <p:cNvSpPr/>
          <p:nvPr/>
        </p:nvSpPr>
        <p:spPr>
          <a:xfrm>
            <a:off x="5211550" y="5214925"/>
            <a:ext cx="1551300" cy="13200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gf3f851de44_0_41"/>
          <p:cNvSpPr/>
          <p:nvPr/>
        </p:nvSpPr>
        <p:spPr>
          <a:xfrm>
            <a:off x="7375050" y="5701400"/>
            <a:ext cx="1238400" cy="461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gf3f851de44_0_41"/>
          <p:cNvSpPr txBox="1"/>
          <p:nvPr/>
        </p:nvSpPr>
        <p:spPr>
          <a:xfrm>
            <a:off x="9089950" y="5505475"/>
            <a:ext cx="2544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3600">
                <a:latin typeface="Calibri"/>
                <a:ea typeface="Calibri"/>
                <a:cs typeface="Calibri"/>
                <a:sym typeface="Calibri"/>
              </a:rPr>
              <a:t>Strawberry</a:t>
            </a:r>
            <a:endParaRPr sz="3600">
              <a:latin typeface="Calibri"/>
              <a:ea typeface="Calibri"/>
              <a:cs typeface="Calibri"/>
              <a:sym typeface="Calibri"/>
            </a:endParaRPr>
          </a:p>
        </p:txBody>
      </p:sp>
      <p:sp>
        <p:nvSpPr>
          <p:cNvPr id="189" name="Google Shape;189;gf3f851de44_0_41"/>
          <p:cNvSpPr txBox="1"/>
          <p:nvPr/>
        </p:nvSpPr>
        <p:spPr>
          <a:xfrm>
            <a:off x="5279575" y="5505475"/>
            <a:ext cx="1088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000">
                <a:latin typeface="Calibri"/>
                <a:ea typeface="Calibri"/>
                <a:cs typeface="Calibri"/>
                <a:sym typeface="Calibri"/>
              </a:rPr>
              <a:t>Single labeled CNN</a:t>
            </a:r>
            <a:endParaRPr sz="2000">
              <a:latin typeface="Calibri"/>
              <a:ea typeface="Calibri"/>
              <a:cs typeface="Calibri"/>
              <a:sym typeface="Calibri"/>
            </a:endParaRPr>
          </a:p>
        </p:txBody>
      </p:sp>
      <p:pic>
        <p:nvPicPr>
          <p:cNvPr id="190" name="Google Shape;190;gf3f851de44_0_41"/>
          <p:cNvPicPr preferRelativeResize="0"/>
          <p:nvPr/>
        </p:nvPicPr>
        <p:blipFill>
          <a:blip r:embed="rId3">
            <a:alphaModFix/>
          </a:blip>
          <a:stretch>
            <a:fillRect/>
          </a:stretch>
        </p:blipFill>
        <p:spPr>
          <a:xfrm>
            <a:off x="623775" y="5005225"/>
            <a:ext cx="2056951" cy="14701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f3f851de44_3_8"/>
          <p:cNvSpPr txBox="1"/>
          <p:nvPr/>
        </p:nvSpPr>
        <p:spPr>
          <a:xfrm>
            <a:off x="671475" y="1794350"/>
            <a:ext cx="5424600" cy="3940500"/>
          </a:xfrm>
          <a:prstGeom prst="rect">
            <a:avLst/>
          </a:prstGeom>
          <a:noFill/>
          <a:ln>
            <a:noFill/>
          </a:ln>
        </p:spPr>
        <p:txBody>
          <a:bodyPr anchorCtr="0" anchor="t" bIns="91425" lIns="91425" spcFirstLastPara="1" rIns="91425" wrap="square" tIns="91425">
            <a:spAutoFit/>
          </a:bodyPr>
          <a:lstStyle/>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Paper 4:</a:t>
            </a:r>
            <a:endParaRPr sz="2400">
              <a:solidFill>
                <a:srgbClr val="0033CC"/>
              </a:solidFill>
              <a:latin typeface="Trebuchet MS"/>
              <a:ea typeface="Trebuchet MS"/>
              <a:cs typeface="Trebuchet MS"/>
              <a:sym typeface="Trebuchet MS"/>
            </a:endParaRPr>
          </a:p>
          <a:p>
            <a:pPr indent="0" lvl="0" marL="0" rtl="0" algn="just">
              <a:spcBef>
                <a:spcPts val="48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Description of the approaches used: First, an  overview  of the  state-of-the-art  research  in food  detection and  CNNs  is  provided  in  section. Presents  the details of  the  proposed multi-class  food  classification. Analyzes  the  experimental  results  on  three  different  CNN models. </a:t>
            </a:r>
            <a:endParaRPr sz="2400">
              <a:solidFill>
                <a:srgbClr val="0033CC"/>
              </a:solidFill>
              <a:latin typeface="Trebuchet MS"/>
              <a:ea typeface="Trebuchet MS"/>
              <a:cs typeface="Trebuchet MS"/>
              <a:sym typeface="Trebuchet MS"/>
            </a:endParaRPr>
          </a:p>
        </p:txBody>
      </p:sp>
      <p:sp>
        <p:nvSpPr>
          <p:cNvPr id="197" name="Google Shape;197;gf3f851de44_3_8"/>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8" name="Google Shape;198;gf3f851de44_3_8"/>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891" lvl="0" marL="342891" rtl="0" algn="r">
              <a:spcBef>
                <a:spcPts val="0"/>
              </a:spcBef>
              <a:spcAft>
                <a:spcPts val="0"/>
              </a:spcAft>
              <a:buClr>
                <a:schemeClr val="dk1"/>
              </a:buClr>
              <a:buFont typeface="Arial"/>
              <a:buNone/>
            </a:pPr>
            <a:r>
              <a:rPr lang="en-US" sz="2400">
                <a:solidFill>
                  <a:srgbClr val="FF0000"/>
                </a:solidFill>
                <a:latin typeface="Trebuchet MS"/>
                <a:ea typeface="Trebuchet MS"/>
                <a:cs typeface="Trebuchet MS"/>
                <a:sym typeface="Trebuchet MS"/>
              </a:rPr>
              <a:t>Literature Survey</a:t>
            </a:r>
            <a:endParaRPr>
              <a:solidFill>
                <a:schemeClr val="dk1"/>
              </a:solidFill>
            </a:endParaRPr>
          </a:p>
          <a:p>
            <a:pPr indent="-342900" lvl="0" marL="342900" marR="0" rtl="0" algn="r">
              <a:spcBef>
                <a:spcPts val="0"/>
              </a:spcBef>
              <a:spcAft>
                <a:spcPts val="0"/>
              </a:spcAft>
              <a:buNone/>
            </a:pPr>
            <a:r>
              <a:t/>
            </a:r>
            <a:endParaRPr sz="2400">
              <a:solidFill>
                <a:srgbClr val="FF0000"/>
              </a:solidFill>
              <a:latin typeface="Trebuchet MS"/>
              <a:ea typeface="Trebuchet MS"/>
              <a:cs typeface="Trebuchet MS"/>
              <a:sym typeface="Trebuchet MS"/>
            </a:endParaRPr>
          </a:p>
        </p:txBody>
      </p:sp>
      <p:pic>
        <p:nvPicPr>
          <p:cNvPr id="199" name="Google Shape;199;gf3f851de44_3_8"/>
          <p:cNvPicPr preferRelativeResize="0"/>
          <p:nvPr/>
        </p:nvPicPr>
        <p:blipFill>
          <a:blip r:embed="rId3">
            <a:alphaModFix/>
          </a:blip>
          <a:stretch>
            <a:fillRect/>
          </a:stretch>
        </p:blipFill>
        <p:spPr>
          <a:xfrm>
            <a:off x="6449675" y="2737625"/>
            <a:ext cx="5530600" cy="1940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gf3f851de44_0_227"/>
          <p:cNvSpPr txBox="1"/>
          <p:nvPr/>
        </p:nvSpPr>
        <p:spPr>
          <a:xfrm>
            <a:off x="2013850" y="2367650"/>
            <a:ext cx="8722500" cy="2154900"/>
          </a:xfrm>
          <a:prstGeom prst="rect">
            <a:avLst/>
          </a:prstGeom>
          <a:noFill/>
          <a:ln>
            <a:noFill/>
          </a:ln>
        </p:spPr>
        <p:txBody>
          <a:bodyPr anchorCtr="0" anchor="t" bIns="91425" lIns="91425" spcFirstLastPara="1" rIns="91425" wrap="square" tIns="91425">
            <a:spAutoFit/>
          </a:bodyPr>
          <a:lstStyle/>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Is there a need for changing the approach?</a:t>
            </a:r>
            <a:endParaRPr sz="2400">
              <a:solidFill>
                <a:srgbClr val="0033CC"/>
              </a:solidFill>
              <a:latin typeface="Trebuchet MS"/>
              <a:ea typeface="Trebuchet MS"/>
              <a:cs typeface="Trebuchet MS"/>
              <a:sym typeface="Trebuchet MS"/>
            </a:endParaRPr>
          </a:p>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Yes,</a:t>
            </a:r>
            <a:endParaRPr sz="2400">
              <a:solidFill>
                <a:srgbClr val="0033CC"/>
              </a:solidFill>
              <a:latin typeface="Trebuchet MS"/>
              <a:ea typeface="Trebuchet MS"/>
              <a:cs typeface="Trebuchet MS"/>
              <a:sym typeface="Trebuchet MS"/>
            </a:endParaRPr>
          </a:p>
          <a:p>
            <a:pPr indent="-381000" lvl="0" marL="457200" rtl="0" algn="just">
              <a:spcBef>
                <a:spcPts val="48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Diet and nutrition constraints are not considered</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The user is not given an option to upload video.</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Large dataset is not used in this approach</a:t>
            </a:r>
            <a:endParaRPr sz="2400">
              <a:solidFill>
                <a:srgbClr val="0033CC"/>
              </a:solidFill>
              <a:latin typeface="Trebuchet MS"/>
              <a:ea typeface="Trebuchet MS"/>
              <a:cs typeface="Trebuchet MS"/>
              <a:sym typeface="Trebuchet MS"/>
            </a:endParaRPr>
          </a:p>
        </p:txBody>
      </p:sp>
      <p:sp>
        <p:nvSpPr>
          <p:cNvPr id="206" name="Google Shape;206;gf3f851de44_0_227"/>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 name="Google Shape;207;gf3f851de44_0_227"/>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891" lvl="0" marL="342891" rtl="0" algn="r">
              <a:spcBef>
                <a:spcPts val="0"/>
              </a:spcBef>
              <a:spcAft>
                <a:spcPts val="0"/>
              </a:spcAft>
              <a:buNone/>
            </a:pPr>
            <a:r>
              <a:rPr lang="en-US" sz="2400">
                <a:solidFill>
                  <a:srgbClr val="FF0000"/>
                </a:solidFill>
                <a:latin typeface="Trebuchet MS"/>
                <a:ea typeface="Trebuchet MS"/>
                <a:cs typeface="Trebuchet MS"/>
                <a:sym typeface="Trebuchet MS"/>
              </a:rPr>
              <a:t>Literature Survey</a:t>
            </a:r>
            <a:endParaRPr>
              <a:solidFill>
                <a:schemeClr val="dk1"/>
              </a:solidFill>
            </a:endParaRPr>
          </a:p>
          <a:p>
            <a:pPr indent="-342900" lvl="0" marL="342900" marR="0" rtl="0" algn="r">
              <a:spcBef>
                <a:spcPts val="0"/>
              </a:spcBef>
              <a:spcAft>
                <a:spcPts val="0"/>
              </a:spcAft>
              <a:buNone/>
            </a:pPr>
            <a:r>
              <a:t/>
            </a:r>
            <a:endParaRPr sz="2400">
              <a:solidFill>
                <a:srgbClr val="FF0000"/>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7"/>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7"/>
          <p:cNvSpPr txBox="1"/>
          <p:nvPr/>
        </p:nvSpPr>
        <p:spPr>
          <a:xfrm>
            <a:off x="1905000" y="2092332"/>
            <a:ext cx="8077200" cy="4384800"/>
          </a:xfrm>
          <a:prstGeom prst="rect">
            <a:avLst/>
          </a:prstGeom>
          <a:noFill/>
          <a:ln>
            <a:noFill/>
          </a:ln>
        </p:spPr>
        <p:txBody>
          <a:bodyPr anchorCtr="0" anchor="t" bIns="45700" lIns="91425" spcFirstLastPara="1" rIns="91425" wrap="square" tIns="45700">
            <a:noAutofit/>
          </a:bodyPr>
          <a:lstStyle/>
          <a:p>
            <a:pPr indent="-381000" lvl="0" marL="457200" rtl="0" algn="just">
              <a:spcBef>
                <a:spcPts val="0"/>
              </a:spcBef>
              <a:spcAft>
                <a:spcPts val="0"/>
              </a:spcAft>
              <a:buClr>
                <a:srgbClr val="0000FF"/>
              </a:buClr>
              <a:buSzPts val="2400"/>
              <a:buFont typeface="Trebuchet MS"/>
              <a:buChar char="▪"/>
            </a:pPr>
            <a:r>
              <a:rPr lang="en-US" sz="2400">
                <a:solidFill>
                  <a:srgbClr val="0000FF"/>
                </a:solidFill>
                <a:latin typeface="Trebuchet MS"/>
                <a:ea typeface="Trebuchet MS"/>
                <a:cs typeface="Trebuchet MS"/>
                <a:sym typeface="Trebuchet MS"/>
              </a:rPr>
              <a:t>Detail architecture diagram</a:t>
            </a:r>
            <a:endParaRPr sz="2400">
              <a:solidFill>
                <a:srgbClr val="0000FF"/>
              </a:solidFill>
              <a:latin typeface="Trebuchet MS"/>
              <a:ea typeface="Trebuchet MS"/>
              <a:cs typeface="Trebuchet MS"/>
              <a:sym typeface="Trebuchet MS"/>
            </a:endParaRPr>
          </a:p>
          <a:p>
            <a:pPr indent="0" lvl="0" marL="457200" rtl="0" algn="just">
              <a:spcBef>
                <a:spcPts val="0"/>
              </a:spcBef>
              <a:spcAft>
                <a:spcPts val="0"/>
              </a:spcAft>
              <a:buNone/>
            </a:pPr>
            <a:r>
              <a:t/>
            </a:r>
            <a:endParaRPr sz="2400">
              <a:solidFill>
                <a:srgbClr val="0000FF"/>
              </a:solidFill>
              <a:latin typeface="Trebuchet MS"/>
              <a:ea typeface="Trebuchet MS"/>
              <a:cs typeface="Trebuchet MS"/>
              <a:sym typeface="Trebuchet MS"/>
            </a:endParaRPr>
          </a:p>
          <a:p>
            <a:pPr indent="-381000" lvl="0" marL="457200" rtl="0" algn="just">
              <a:spcBef>
                <a:spcPts val="0"/>
              </a:spcBef>
              <a:spcAft>
                <a:spcPts val="0"/>
              </a:spcAft>
              <a:buClr>
                <a:srgbClr val="0000FF"/>
              </a:buClr>
              <a:buSzPts val="2400"/>
              <a:buFont typeface="Trebuchet MS"/>
              <a:buChar char="▪"/>
            </a:pPr>
            <a:r>
              <a:rPr lang="en-US" sz="2400">
                <a:solidFill>
                  <a:srgbClr val="0000FF"/>
                </a:solidFill>
                <a:latin typeface="Trebuchet MS"/>
                <a:ea typeface="Trebuchet MS"/>
                <a:cs typeface="Trebuchet MS"/>
                <a:sym typeface="Trebuchet MS"/>
              </a:rPr>
              <a:t>Researach on multi-label CNN classifier</a:t>
            </a:r>
            <a:endParaRPr sz="2400">
              <a:solidFill>
                <a:srgbClr val="0000FF"/>
              </a:solidFill>
              <a:latin typeface="Trebuchet MS"/>
              <a:ea typeface="Trebuchet MS"/>
              <a:cs typeface="Trebuchet MS"/>
              <a:sym typeface="Trebuchet MS"/>
            </a:endParaRPr>
          </a:p>
          <a:p>
            <a:pPr indent="139699" lvl="0" marL="355591" rtl="0" algn="just">
              <a:spcBef>
                <a:spcPts val="480"/>
              </a:spcBef>
              <a:spcAft>
                <a:spcPts val="0"/>
              </a:spcAft>
              <a:buNone/>
            </a:pPr>
            <a:r>
              <a:t/>
            </a:r>
            <a:endParaRPr sz="2400">
              <a:solidFill>
                <a:srgbClr val="0000FF"/>
              </a:solidFill>
              <a:latin typeface="Trebuchet MS"/>
              <a:ea typeface="Trebuchet MS"/>
              <a:cs typeface="Trebuchet MS"/>
              <a:sym typeface="Trebuchet MS"/>
            </a:endParaRPr>
          </a:p>
          <a:p>
            <a:pPr indent="0" lvl="0" marL="0" rtl="0" algn="just">
              <a:spcBef>
                <a:spcPts val="480"/>
              </a:spcBef>
              <a:spcAft>
                <a:spcPts val="0"/>
              </a:spcAft>
              <a:buNone/>
            </a:pPr>
            <a:r>
              <a:t/>
            </a:r>
            <a:endParaRPr sz="2400">
              <a:solidFill>
                <a:srgbClr val="0000FF"/>
              </a:solidFill>
              <a:latin typeface="Trebuchet MS"/>
              <a:ea typeface="Trebuchet MS"/>
              <a:cs typeface="Trebuchet MS"/>
              <a:sym typeface="Trebuchet MS"/>
            </a:endParaRPr>
          </a:p>
          <a:p>
            <a:pPr indent="0" lvl="0" marL="0" rtl="0" algn="just">
              <a:spcBef>
                <a:spcPts val="480"/>
              </a:spcBef>
              <a:spcAft>
                <a:spcPts val="0"/>
              </a:spcAft>
              <a:buNone/>
            </a:pPr>
            <a:r>
              <a:t/>
            </a:r>
            <a:endParaRPr sz="2400">
              <a:solidFill>
                <a:srgbClr val="0000FF"/>
              </a:solidFill>
              <a:latin typeface="Trebuchet MS"/>
              <a:ea typeface="Trebuchet MS"/>
              <a:cs typeface="Trebuchet MS"/>
              <a:sym typeface="Trebuchet MS"/>
            </a:endParaRPr>
          </a:p>
          <a:p>
            <a:pPr indent="0" lvl="0" marL="457200" rtl="0" algn="just">
              <a:spcBef>
                <a:spcPts val="480"/>
              </a:spcBef>
              <a:spcAft>
                <a:spcPts val="0"/>
              </a:spcAft>
              <a:buNone/>
            </a:pPr>
            <a:r>
              <a:t/>
            </a:r>
            <a:endParaRPr sz="2400">
              <a:solidFill>
                <a:srgbClr val="0000FF"/>
              </a:solidFill>
              <a:highlight>
                <a:srgbClr val="FFFF00"/>
              </a:highlight>
              <a:latin typeface="Trebuchet MS"/>
              <a:ea typeface="Trebuchet MS"/>
              <a:cs typeface="Trebuchet MS"/>
              <a:sym typeface="Trebuchet MS"/>
            </a:endParaRPr>
          </a:p>
        </p:txBody>
      </p:sp>
      <p:sp>
        <p:nvSpPr>
          <p:cNvPr id="215" name="Google Shape;215;p7"/>
          <p:cNvSpPr txBox="1"/>
          <p:nvPr/>
        </p:nvSpPr>
        <p:spPr>
          <a:xfrm>
            <a:off x="4191000" y="1143002"/>
            <a:ext cx="6477000" cy="461700"/>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Suggestions from Review - 3</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1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1" name="Google Shape;221;p1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Design Constraints, Assumptions &amp; Dependencies</a:t>
            </a:r>
            <a:endParaRPr sz="2400">
              <a:solidFill>
                <a:schemeClr val="dk1"/>
              </a:solidFill>
              <a:latin typeface="Arial"/>
              <a:ea typeface="Arial"/>
              <a:cs typeface="Arial"/>
              <a:sym typeface="Arial"/>
            </a:endParaRPr>
          </a:p>
        </p:txBody>
      </p:sp>
      <p:sp>
        <p:nvSpPr>
          <p:cNvPr id="222" name="Google Shape;222;p10"/>
          <p:cNvSpPr txBox="1"/>
          <p:nvPr/>
        </p:nvSpPr>
        <p:spPr>
          <a:xfrm>
            <a:off x="1504650" y="1830725"/>
            <a:ext cx="9619800" cy="3822000"/>
          </a:xfrm>
          <a:prstGeom prst="rect">
            <a:avLst/>
          </a:prstGeom>
          <a:noFill/>
          <a:ln>
            <a:noFill/>
          </a:ln>
        </p:spPr>
        <p:txBody>
          <a:bodyPr anchorCtr="0" anchor="ctr" bIns="45700" lIns="91425" spcFirstLastPara="1" rIns="91425" wrap="square" tIns="45700">
            <a:normAutofit/>
          </a:bodyPr>
          <a:lstStyle/>
          <a:p>
            <a:pPr indent="0" lvl="0" marL="457200" marR="0" rtl="0" algn="just">
              <a:spcBef>
                <a:spcPts val="48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Android device - The device should be of newer compatible versions with a good working camera and should have enough storage space to accommodate our app.</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Clr>
                <a:schemeClr val="dk1"/>
              </a:buClr>
              <a:buSzPts val="1100"/>
              <a:buFont typeface="Arial"/>
              <a:buNone/>
            </a:pPr>
            <a:r>
              <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SzPts val="1100"/>
              <a:buNone/>
            </a:pPr>
            <a:r>
              <a:rPr lang="en-US" sz="2400">
                <a:solidFill>
                  <a:srgbClr val="0033CC"/>
                </a:solidFill>
                <a:latin typeface="Trebuchet MS"/>
                <a:ea typeface="Trebuchet MS"/>
                <a:cs typeface="Trebuchet MS"/>
                <a:sym typeface="Trebuchet MS"/>
              </a:rPr>
              <a:t>End-user environment- The model requires a server with high speed internet capability. The end user should be equipped with fair network bandwidth to send images and receive recipes. </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gf3f851de44_0_51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29" name="Google Shape;229;gf3f851de44_0_51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Design Details</a:t>
            </a:r>
            <a:endParaRPr/>
          </a:p>
        </p:txBody>
      </p:sp>
      <p:sp>
        <p:nvSpPr>
          <p:cNvPr id="230" name="Google Shape;230;gf3f851de44_0_510"/>
          <p:cNvSpPr txBox="1"/>
          <p:nvPr/>
        </p:nvSpPr>
        <p:spPr>
          <a:xfrm>
            <a:off x="1219200" y="2133600"/>
            <a:ext cx="10428600" cy="3594900"/>
          </a:xfrm>
          <a:prstGeom prst="rect">
            <a:avLst/>
          </a:prstGeom>
          <a:noFill/>
          <a:ln>
            <a:noFill/>
          </a:ln>
        </p:spPr>
        <p:txBody>
          <a:bodyPr anchorCtr="0" anchor="ctr" bIns="45700" lIns="91425" spcFirstLastPara="1" rIns="91425" wrap="square" tIns="45700">
            <a:noAutofit/>
          </a:bodyPr>
          <a:lstStyle/>
          <a:p>
            <a:pPr indent="0" lvl="0" marL="457200" marR="0" rtl="0" algn="just">
              <a:spcBef>
                <a:spcPts val="480"/>
              </a:spcBef>
              <a:spcAft>
                <a:spcPts val="0"/>
              </a:spcAft>
              <a:buSzPts val="1100"/>
              <a:buNone/>
            </a:pPr>
            <a:r>
              <a:t/>
            </a:r>
            <a:endParaRPr b="1"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SzPts val="1100"/>
              <a:buNone/>
            </a:pPr>
            <a:r>
              <a:t/>
            </a:r>
            <a:endParaRPr b="1"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Clr>
                <a:schemeClr val="dk1"/>
              </a:buClr>
              <a:buSzPts val="1100"/>
              <a:buFont typeface="Arial"/>
              <a:buNone/>
            </a:pPr>
            <a:r>
              <a:rPr b="1" lang="en-US" sz="2400">
                <a:solidFill>
                  <a:srgbClr val="0033CC"/>
                </a:solidFill>
                <a:latin typeface="Trebuchet MS"/>
                <a:ea typeface="Trebuchet MS"/>
                <a:cs typeface="Trebuchet MS"/>
                <a:sym typeface="Trebuchet MS"/>
              </a:rPr>
              <a:t>Novelty </a:t>
            </a:r>
            <a:endParaRPr b="1"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SzPts val="1100"/>
              <a:buNone/>
            </a:pPr>
            <a:r>
              <a:rPr lang="en-US" sz="2400">
                <a:solidFill>
                  <a:srgbClr val="0033CC"/>
                </a:solidFill>
                <a:latin typeface="Trebuchet MS"/>
                <a:ea typeface="Trebuchet MS"/>
                <a:cs typeface="Trebuchet MS"/>
                <a:sym typeface="Trebuchet MS"/>
              </a:rPr>
              <a:t>Our project not only focuses on recommending a recipe list, but also, caters to the needs of the user by considering diet choice and calorie range. As far as our literature survey is concerned, we haven't come across any project which considered the type of diet along with calorie count. This will be inculcated into our project to make it more practical for everyday use.</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SzPts val="1100"/>
              <a:buNone/>
            </a:pPr>
            <a:r>
              <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SzPts val="1100"/>
              <a:buNone/>
            </a:pPr>
            <a:r>
              <a:rPr b="1" lang="en-US" sz="2400">
                <a:solidFill>
                  <a:srgbClr val="0033CC"/>
                </a:solidFill>
                <a:latin typeface="Trebuchet MS"/>
                <a:ea typeface="Trebuchet MS"/>
                <a:cs typeface="Trebuchet MS"/>
                <a:sym typeface="Trebuchet MS"/>
              </a:rPr>
              <a:t>Reliability</a:t>
            </a:r>
            <a:endParaRPr b="1"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SzPts val="1100"/>
              <a:buNone/>
            </a:pPr>
            <a:r>
              <a:rPr lang="en-US" sz="2400">
                <a:solidFill>
                  <a:srgbClr val="0033CC"/>
                </a:solidFill>
                <a:latin typeface="Trebuchet MS"/>
                <a:ea typeface="Trebuchet MS"/>
                <a:cs typeface="Trebuchet MS"/>
                <a:sym typeface="Trebuchet MS"/>
              </a:rPr>
              <a:t>The model requires a server with high speed internet capability. The user should be equipped with fair network bandwidth to send images and receive recipes</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f3f851de44_0_517"/>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37" name="Google Shape;237;gf3f851de44_0_517"/>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Design Details</a:t>
            </a:r>
            <a:endParaRPr/>
          </a:p>
        </p:txBody>
      </p:sp>
      <p:sp>
        <p:nvSpPr>
          <p:cNvPr id="238" name="Google Shape;238;gf3f851de44_0_517"/>
          <p:cNvSpPr txBox="1"/>
          <p:nvPr/>
        </p:nvSpPr>
        <p:spPr>
          <a:xfrm>
            <a:off x="1061350" y="1617750"/>
            <a:ext cx="9715800" cy="5356500"/>
          </a:xfrm>
          <a:prstGeom prst="rect">
            <a:avLst/>
          </a:prstGeom>
          <a:noFill/>
          <a:ln>
            <a:noFill/>
          </a:ln>
        </p:spPr>
        <p:txBody>
          <a:bodyPr anchorCtr="0" anchor="t" bIns="91425" lIns="91425" spcFirstLastPara="1" rIns="91425" wrap="square" tIns="91425">
            <a:spAutoFit/>
          </a:bodyPr>
          <a:lstStyle/>
          <a:p>
            <a:pPr indent="0" lvl="0" marL="457200" rtl="0" algn="just">
              <a:spcBef>
                <a:spcPts val="480"/>
              </a:spcBef>
              <a:spcAft>
                <a:spcPts val="0"/>
              </a:spcAft>
              <a:buNone/>
            </a:pPr>
            <a:r>
              <a:rPr b="1" lang="en-US" sz="2400">
                <a:solidFill>
                  <a:srgbClr val="0033CC"/>
                </a:solidFill>
                <a:latin typeface="Trebuchet MS"/>
                <a:ea typeface="Trebuchet MS"/>
                <a:cs typeface="Trebuchet MS"/>
                <a:sym typeface="Trebuchet MS"/>
              </a:rPr>
              <a:t>Performance</a:t>
            </a:r>
            <a:endParaRPr b="1" sz="2400">
              <a:solidFill>
                <a:srgbClr val="0033CC"/>
              </a:solidFill>
              <a:latin typeface="Trebuchet MS"/>
              <a:ea typeface="Trebuchet MS"/>
              <a:cs typeface="Trebuchet MS"/>
              <a:sym typeface="Trebuchet MS"/>
            </a:endParaRPr>
          </a:p>
          <a:p>
            <a:pPr indent="0" lvl="0" marL="457200" rtl="0" algn="just">
              <a:spcBef>
                <a:spcPts val="480"/>
              </a:spcBef>
              <a:spcAft>
                <a:spcPts val="0"/>
              </a:spcAft>
              <a:buNone/>
            </a:pPr>
            <a:r>
              <a:rPr lang="en-US" sz="2400">
                <a:solidFill>
                  <a:srgbClr val="0033CC"/>
                </a:solidFill>
                <a:latin typeface="Trebuchet MS"/>
                <a:ea typeface="Trebuchet MS"/>
                <a:cs typeface="Trebuchet MS"/>
                <a:sym typeface="Trebuchet MS"/>
              </a:rPr>
              <a:t>Availability: The server should be available on specified time as many users are waiting for the recipe to be generated .</a:t>
            </a:r>
            <a:endParaRPr sz="2400">
              <a:solidFill>
                <a:srgbClr val="0033CC"/>
              </a:solidFill>
              <a:latin typeface="Trebuchet MS"/>
              <a:ea typeface="Trebuchet MS"/>
              <a:cs typeface="Trebuchet MS"/>
              <a:sym typeface="Trebuchet MS"/>
            </a:endParaRPr>
          </a:p>
          <a:p>
            <a:pPr indent="0" lvl="0" marL="457200" rtl="0" algn="just">
              <a:spcBef>
                <a:spcPts val="480"/>
              </a:spcBef>
              <a:spcAft>
                <a:spcPts val="0"/>
              </a:spcAft>
              <a:buNone/>
            </a:pPr>
            <a:r>
              <a:rPr lang="en-US" sz="2400">
                <a:solidFill>
                  <a:srgbClr val="0033CC"/>
                </a:solidFill>
                <a:latin typeface="Trebuchet MS"/>
                <a:ea typeface="Trebuchet MS"/>
                <a:cs typeface="Trebuchet MS"/>
                <a:sym typeface="Trebuchet MS"/>
              </a:rPr>
              <a:t>Correctness: Accurate recipes should be recommended to the user in real time.</a:t>
            </a:r>
            <a:endParaRPr sz="2400">
              <a:solidFill>
                <a:srgbClr val="0033CC"/>
              </a:solidFill>
              <a:latin typeface="Trebuchet MS"/>
              <a:ea typeface="Trebuchet MS"/>
              <a:cs typeface="Trebuchet MS"/>
              <a:sym typeface="Trebuchet MS"/>
            </a:endParaRPr>
          </a:p>
          <a:p>
            <a:pPr indent="0" lvl="0" marL="457200" rtl="0" algn="just">
              <a:spcBef>
                <a:spcPts val="480"/>
              </a:spcBef>
              <a:spcAft>
                <a:spcPts val="0"/>
              </a:spcAft>
              <a:buNone/>
            </a:pPr>
            <a:r>
              <a:rPr lang="en-US" sz="2400">
                <a:solidFill>
                  <a:srgbClr val="0033CC"/>
                </a:solidFill>
                <a:latin typeface="Trebuchet MS"/>
                <a:ea typeface="Trebuchet MS"/>
                <a:cs typeface="Trebuchet MS"/>
                <a:sym typeface="Trebuchet MS"/>
              </a:rPr>
              <a:t>Usability: The model should handle multiple requests from multiple users. </a:t>
            </a:r>
            <a:endParaRPr sz="2400">
              <a:solidFill>
                <a:srgbClr val="0033CC"/>
              </a:solidFill>
              <a:latin typeface="Trebuchet MS"/>
              <a:ea typeface="Trebuchet MS"/>
              <a:cs typeface="Trebuchet MS"/>
              <a:sym typeface="Trebuchet MS"/>
            </a:endParaRPr>
          </a:p>
          <a:p>
            <a:pPr indent="0" lvl="0" marL="457200" rtl="0" algn="just">
              <a:spcBef>
                <a:spcPts val="480"/>
              </a:spcBef>
              <a:spcAft>
                <a:spcPts val="0"/>
              </a:spcAft>
              <a:buNone/>
            </a:pPr>
            <a:r>
              <a:t/>
            </a:r>
            <a:endParaRPr sz="2400">
              <a:solidFill>
                <a:srgbClr val="0033CC"/>
              </a:solidFill>
              <a:latin typeface="Trebuchet MS"/>
              <a:ea typeface="Trebuchet MS"/>
              <a:cs typeface="Trebuchet MS"/>
              <a:sym typeface="Trebuchet MS"/>
            </a:endParaRPr>
          </a:p>
          <a:p>
            <a:pPr indent="0" lvl="0" marL="457200" rtl="0" algn="just">
              <a:spcBef>
                <a:spcPts val="480"/>
              </a:spcBef>
              <a:spcAft>
                <a:spcPts val="0"/>
              </a:spcAft>
              <a:buClr>
                <a:schemeClr val="dk1"/>
              </a:buClr>
              <a:buSzPts val="1100"/>
              <a:buFont typeface="Arial"/>
              <a:buNone/>
            </a:pPr>
            <a:r>
              <a:rPr b="1" lang="en-US" sz="2400">
                <a:solidFill>
                  <a:srgbClr val="0033CC"/>
                </a:solidFill>
                <a:latin typeface="Trebuchet MS"/>
                <a:ea typeface="Trebuchet MS"/>
                <a:cs typeface="Trebuchet MS"/>
                <a:sym typeface="Trebuchet MS"/>
              </a:rPr>
              <a:t>Reusability</a:t>
            </a:r>
            <a:endParaRPr b="1" sz="2400">
              <a:solidFill>
                <a:srgbClr val="0033CC"/>
              </a:solidFill>
              <a:latin typeface="Trebuchet MS"/>
              <a:ea typeface="Trebuchet MS"/>
              <a:cs typeface="Trebuchet MS"/>
              <a:sym typeface="Trebuchet MS"/>
            </a:endParaRPr>
          </a:p>
          <a:p>
            <a:pPr indent="0" lvl="0" marL="457200" rtl="0" algn="just">
              <a:spcBef>
                <a:spcPts val="480"/>
              </a:spcBef>
              <a:spcAft>
                <a:spcPts val="0"/>
              </a:spcAft>
              <a:buNone/>
            </a:pPr>
            <a:r>
              <a:rPr lang="en-US" sz="2400">
                <a:solidFill>
                  <a:srgbClr val="0033CC"/>
                </a:solidFill>
                <a:latin typeface="Trebuchet MS"/>
                <a:ea typeface="Trebuchet MS"/>
                <a:cs typeface="Trebuchet MS"/>
                <a:sym typeface="Trebuchet MS"/>
              </a:rPr>
              <a:t>Object detection is the first phase of our project that can be reused. On training the model on different datasets, it can be able to identify different kinds of objects other than food ingredients. Hence, object detection algorithm can be reused.</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2"/>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87" name="Google Shape;87;p2"/>
          <p:cNvSpPr txBox="1"/>
          <p:nvPr/>
        </p:nvSpPr>
        <p:spPr>
          <a:xfrm>
            <a:off x="2057400" y="1676400"/>
            <a:ext cx="8077200" cy="4724400"/>
          </a:xfrm>
          <a:prstGeom prst="rect">
            <a:avLst/>
          </a:prstGeom>
          <a:noFill/>
          <a:ln>
            <a:noFill/>
          </a:ln>
        </p:spPr>
        <p:txBody>
          <a:bodyPr anchorCtr="0" anchor="t" bIns="45700" lIns="91425" spcFirstLastPara="1" rIns="91425" wrap="square" tIns="45700">
            <a:noAutofit/>
          </a:bodyPr>
          <a:lstStyle/>
          <a:p>
            <a:pPr indent="-342900" lvl="0" marL="685791" marR="0" rtl="0" algn="just">
              <a:spcBef>
                <a:spcPts val="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Introduction and Motivation</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Problem Statement</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Abstract and Scope</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Literature Survey / Existing System</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Suggestions from Review – 3</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Requirements Specification</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Design Approach </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Design Constraints, Assumptions &amp; Dependencies</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Proposed System / Approach</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Architecture</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Design Description</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Project Progress</a:t>
            </a:r>
            <a:endParaRPr/>
          </a:p>
          <a:p>
            <a:pPr indent="-342900" lvl="0" marL="685791" marR="0" rtl="0" algn="just">
              <a:spcBef>
                <a:spcPts val="400"/>
              </a:spcBef>
              <a:spcAft>
                <a:spcPts val="0"/>
              </a:spcAft>
              <a:buClr>
                <a:srgbClr val="0000FF"/>
              </a:buClr>
              <a:buSzPts val="2000"/>
              <a:buFont typeface="Arial"/>
              <a:buChar char="•"/>
            </a:pPr>
            <a:r>
              <a:rPr lang="en-US" sz="2000">
                <a:solidFill>
                  <a:srgbClr val="0000FF"/>
                </a:solidFill>
                <a:latin typeface="Trebuchet MS"/>
                <a:ea typeface="Trebuchet MS"/>
                <a:cs typeface="Trebuchet MS"/>
                <a:sym typeface="Trebuchet MS"/>
              </a:rPr>
              <a:t>References</a:t>
            </a:r>
            <a:endParaRPr sz="2000">
              <a:solidFill>
                <a:srgbClr val="0000FF"/>
              </a:solidFill>
              <a:latin typeface="Trebuchet MS"/>
              <a:ea typeface="Trebuchet MS"/>
              <a:cs typeface="Trebuchet MS"/>
              <a:sym typeface="Trebuchet MS"/>
            </a:endParaRPr>
          </a:p>
        </p:txBody>
      </p:sp>
      <p:sp>
        <p:nvSpPr>
          <p:cNvPr id="88" name="Google Shape;88;p2"/>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gf3f851de44_0_524"/>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45" name="Google Shape;245;gf3f851de44_0_524"/>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Design Details</a:t>
            </a:r>
            <a:endParaRPr/>
          </a:p>
        </p:txBody>
      </p:sp>
      <p:sp>
        <p:nvSpPr>
          <p:cNvPr id="246" name="Google Shape;246;gf3f851de44_0_524"/>
          <p:cNvSpPr txBox="1"/>
          <p:nvPr/>
        </p:nvSpPr>
        <p:spPr>
          <a:xfrm>
            <a:off x="1006725" y="2006500"/>
            <a:ext cx="9579300" cy="4377600"/>
          </a:xfrm>
          <a:prstGeom prst="rect">
            <a:avLst/>
          </a:prstGeom>
          <a:noFill/>
          <a:ln>
            <a:noFill/>
          </a:ln>
        </p:spPr>
        <p:txBody>
          <a:bodyPr anchorCtr="0" anchor="t" bIns="91425" lIns="91425" spcFirstLastPara="1" rIns="91425" wrap="square" tIns="91425">
            <a:spAutoFit/>
          </a:bodyPr>
          <a:lstStyle/>
          <a:p>
            <a:pPr indent="0" lvl="0" marL="685800" rtl="0" algn="just">
              <a:lnSpc>
                <a:spcPct val="115000"/>
              </a:lnSpc>
              <a:spcBef>
                <a:spcPts val="0"/>
              </a:spcBef>
              <a:spcAft>
                <a:spcPts val="0"/>
              </a:spcAft>
              <a:buNone/>
            </a:pPr>
            <a:r>
              <a:rPr b="1" lang="en-US" sz="2400">
                <a:solidFill>
                  <a:srgbClr val="0033CC"/>
                </a:solidFill>
                <a:latin typeface="Trebuchet MS"/>
                <a:ea typeface="Trebuchet MS"/>
                <a:cs typeface="Trebuchet MS"/>
                <a:sym typeface="Trebuchet MS"/>
              </a:rPr>
              <a:t>Security</a:t>
            </a:r>
            <a:endParaRPr b="1" sz="2400">
              <a:solidFill>
                <a:srgbClr val="0033CC"/>
              </a:solidFill>
              <a:latin typeface="Trebuchet MS"/>
              <a:ea typeface="Trebuchet MS"/>
              <a:cs typeface="Trebuchet MS"/>
              <a:sym typeface="Trebuchet MS"/>
            </a:endParaRPr>
          </a:p>
          <a:p>
            <a:pPr indent="0" lvl="0" marL="685800" rtl="0" algn="just">
              <a:lnSpc>
                <a:spcPct val="115000"/>
              </a:lnSpc>
              <a:spcBef>
                <a:spcPts val="0"/>
              </a:spcBef>
              <a:spcAft>
                <a:spcPts val="0"/>
              </a:spcAft>
              <a:buNone/>
            </a:pPr>
            <a:r>
              <a:rPr lang="en-US" sz="2400">
                <a:solidFill>
                  <a:srgbClr val="0033CC"/>
                </a:solidFill>
                <a:latin typeface="Trebuchet MS"/>
                <a:ea typeface="Trebuchet MS"/>
                <a:cs typeface="Trebuchet MS"/>
                <a:sym typeface="Trebuchet MS"/>
              </a:rPr>
              <a:t>Authentication of user whenever he/she logs into the system. The users will have private user profiles which will store user information.We will have a user-id and a password for authentication which will be logged in in the mobile application.</a:t>
            </a:r>
            <a:endParaRPr sz="2400">
              <a:solidFill>
                <a:srgbClr val="0033CC"/>
              </a:solidFill>
              <a:latin typeface="Trebuchet MS"/>
              <a:ea typeface="Trebuchet MS"/>
              <a:cs typeface="Trebuchet MS"/>
              <a:sym typeface="Trebuchet MS"/>
            </a:endParaRPr>
          </a:p>
          <a:p>
            <a:pPr indent="0" lvl="0" marL="685800" rtl="0" algn="just">
              <a:lnSpc>
                <a:spcPct val="115000"/>
              </a:lnSpc>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685800" rtl="0" algn="just">
              <a:lnSpc>
                <a:spcPct val="115000"/>
              </a:lnSpc>
              <a:spcBef>
                <a:spcPts val="0"/>
              </a:spcBef>
              <a:spcAft>
                <a:spcPts val="0"/>
              </a:spcAft>
              <a:buClr>
                <a:schemeClr val="dk1"/>
              </a:buClr>
              <a:buSzPts val="1100"/>
              <a:buFont typeface="Arial"/>
              <a:buNone/>
            </a:pPr>
            <a:r>
              <a:rPr b="1" lang="en-US" sz="2400">
                <a:solidFill>
                  <a:srgbClr val="0033CC"/>
                </a:solidFill>
                <a:latin typeface="Trebuchet MS"/>
                <a:ea typeface="Trebuchet MS"/>
                <a:cs typeface="Trebuchet MS"/>
                <a:sym typeface="Trebuchet MS"/>
              </a:rPr>
              <a:t>Maintainability</a:t>
            </a:r>
            <a:endParaRPr b="1" sz="2400">
              <a:solidFill>
                <a:srgbClr val="0033CC"/>
              </a:solidFill>
              <a:latin typeface="Trebuchet MS"/>
              <a:ea typeface="Trebuchet MS"/>
              <a:cs typeface="Trebuchet MS"/>
              <a:sym typeface="Trebuchet MS"/>
            </a:endParaRPr>
          </a:p>
          <a:p>
            <a:pPr indent="0" lvl="0" marL="685800" rtl="0" algn="just">
              <a:lnSpc>
                <a:spcPct val="115000"/>
              </a:lnSpc>
              <a:spcBef>
                <a:spcPts val="0"/>
              </a:spcBef>
              <a:spcAft>
                <a:spcPts val="0"/>
              </a:spcAft>
              <a:buNone/>
            </a:pPr>
            <a:r>
              <a:rPr lang="en-US" sz="2400">
                <a:solidFill>
                  <a:srgbClr val="0033CC"/>
                </a:solidFill>
                <a:latin typeface="Trebuchet MS"/>
                <a:ea typeface="Trebuchet MS"/>
                <a:cs typeface="Trebuchet MS"/>
                <a:sym typeface="Trebuchet MS"/>
              </a:rPr>
              <a:t>The administrators should ensure that the server is up and running and not overloaded, ensuring it is well maintained.</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gf3f851de44_0_12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52" name="Google Shape;252;gf3f851de44_0_12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sp>
        <p:nvSpPr>
          <p:cNvPr id="253" name="Google Shape;253;gf3f851de44_0_120"/>
          <p:cNvSpPr txBox="1"/>
          <p:nvPr/>
        </p:nvSpPr>
        <p:spPr>
          <a:xfrm>
            <a:off x="2118625" y="1934925"/>
            <a:ext cx="8842200" cy="4581300"/>
          </a:xfrm>
          <a:prstGeom prst="rect">
            <a:avLst/>
          </a:prstGeom>
          <a:noFill/>
          <a:ln>
            <a:noFill/>
          </a:ln>
        </p:spPr>
        <p:txBody>
          <a:bodyPr anchorCtr="0" anchor="ctr" bIns="45700" lIns="91425" spcFirstLastPara="1" rIns="91425" wrap="square" tIns="45700">
            <a:noAutofit/>
          </a:bodyPr>
          <a:lstStyle/>
          <a:p>
            <a:pPr indent="0" lvl="0" marL="0" marR="0" rtl="0" algn="just">
              <a:spcBef>
                <a:spcPts val="480"/>
              </a:spcBef>
              <a:spcAft>
                <a:spcPts val="0"/>
              </a:spcAft>
              <a:buNone/>
            </a:pPr>
            <a:r>
              <a:t/>
            </a:r>
            <a:endParaRPr sz="2400">
              <a:solidFill>
                <a:srgbClr val="0033CC"/>
              </a:solidFill>
              <a:latin typeface="Trebuchet MS"/>
              <a:ea typeface="Trebuchet MS"/>
              <a:cs typeface="Trebuchet MS"/>
              <a:sym typeface="Trebuchet MS"/>
            </a:endParaRPr>
          </a:p>
          <a:p>
            <a:pPr indent="-342900" lvl="0" marL="342900" marR="0" rtl="0" algn="just">
              <a:spcBef>
                <a:spcPts val="480"/>
              </a:spcBef>
              <a:spcAft>
                <a:spcPts val="0"/>
              </a:spcAft>
              <a:buClr>
                <a:srgbClr val="FF0000"/>
              </a:buClr>
              <a:buSzPts val="1920"/>
              <a:buFont typeface="Arial"/>
              <a:buAutoNum type="arabicPeriod"/>
            </a:pPr>
            <a:r>
              <a:rPr lang="en-US" sz="2400">
                <a:solidFill>
                  <a:srgbClr val="0033CC"/>
                </a:solidFill>
                <a:latin typeface="Trebuchet MS"/>
                <a:ea typeface="Trebuchet MS"/>
                <a:cs typeface="Trebuchet MS"/>
                <a:sym typeface="Trebuchet MS"/>
              </a:rPr>
              <a:t>Basic Approach and results obtained</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rPr lang="en-US" sz="2400">
                <a:solidFill>
                  <a:srgbClr val="0033CC"/>
                </a:solidFill>
                <a:latin typeface="Trebuchet MS"/>
                <a:ea typeface="Trebuchet MS"/>
                <a:cs typeface="Trebuchet MS"/>
                <a:sym typeface="Trebuchet MS"/>
              </a:rPr>
              <a:t>Recipe recommendation system by employing object recognition for food ingredients such as vegetable, fruits and meat. By pointing mobile phone camera towards food ingredients, a user receives a recommendation list.</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rPr lang="en-US" sz="2400">
                <a:solidFill>
                  <a:srgbClr val="0033CC"/>
                </a:solidFill>
                <a:latin typeface="Trebuchet MS"/>
                <a:ea typeface="Trebuchet MS"/>
                <a:cs typeface="Trebuchet MS"/>
                <a:sym typeface="Trebuchet MS"/>
              </a:rPr>
              <a:t>Proposed models:</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rPr b="1" lang="en-US" sz="2400">
                <a:solidFill>
                  <a:srgbClr val="0033CC"/>
                </a:solidFill>
                <a:latin typeface="Trebuchet MS"/>
                <a:ea typeface="Trebuchet MS"/>
                <a:cs typeface="Trebuchet MS"/>
                <a:sym typeface="Trebuchet MS"/>
              </a:rPr>
              <a:t>OpenCV</a:t>
            </a:r>
            <a:r>
              <a:rPr lang="en-US" sz="2400">
                <a:solidFill>
                  <a:srgbClr val="0033CC"/>
                </a:solidFill>
                <a:latin typeface="Trebuchet MS"/>
                <a:ea typeface="Trebuchet MS"/>
                <a:cs typeface="Trebuchet MS"/>
                <a:sym typeface="Trebuchet MS"/>
              </a:rPr>
              <a:t>: extract video frames and saves images using Python</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rPr b="1" lang="en-US" sz="2400">
                <a:solidFill>
                  <a:srgbClr val="0033CC"/>
                </a:solidFill>
                <a:latin typeface="Trebuchet MS"/>
                <a:ea typeface="Trebuchet MS"/>
                <a:cs typeface="Trebuchet MS"/>
                <a:sym typeface="Trebuchet MS"/>
              </a:rPr>
              <a:t>CNN</a:t>
            </a:r>
            <a:r>
              <a:rPr lang="en-US" sz="2400">
                <a:solidFill>
                  <a:srgbClr val="0033CC"/>
                </a:solidFill>
                <a:latin typeface="Trebuchet MS"/>
                <a:ea typeface="Trebuchet MS"/>
                <a:cs typeface="Trebuchet MS"/>
                <a:sym typeface="Trebuchet MS"/>
              </a:rPr>
              <a:t>: 	1. Feature Extraction </a:t>
            </a:r>
            <a:endParaRPr sz="2400">
              <a:solidFill>
                <a:srgbClr val="0033CC"/>
              </a:solidFill>
              <a:latin typeface="Trebuchet MS"/>
              <a:ea typeface="Trebuchet MS"/>
              <a:cs typeface="Trebuchet MS"/>
              <a:sym typeface="Trebuchet MS"/>
            </a:endParaRPr>
          </a:p>
          <a:p>
            <a:pPr indent="0" lvl="0" marL="457200" rtl="0" algn="just">
              <a:spcBef>
                <a:spcPts val="48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    	     2. Multi-label Image Classification</a:t>
            </a:r>
            <a:endParaRPr sz="2400">
              <a:solidFill>
                <a:srgbClr val="0033CC"/>
              </a:solidFill>
              <a:latin typeface="Trebuchet MS"/>
              <a:ea typeface="Trebuchet MS"/>
              <a:cs typeface="Trebuchet MS"/>
              <a:sym typeface="Trebuchet MS"/>
            </a:endParaRPr>
          </a:p>
          <a:p>
            <a:pPr indent="0" lvl="0" marL="0" marR="0" rtl="0" algn="just">
              <a:spcBef>
                <a:spcPts val="480"/>
              </a:spcBef>
              <a:spcAft>
                <a:spcPts val="0"/>
              </a:spcAft>
              <a:buNone/>
            </a:pPr>
            <a:r>
              <a:t/>
            </a:r>
            <a:endParaRPr/>
          </a:p>
          <a:p>
            <a:pPr indent="-220980" lvl="0" marL="342900" marR="0" rtl="0" algn="just">
              <a:spcBef>
                <a:spcPts val="480"/>
              </a:spcBef>
              <a:spcAft>
                <a:spcPts val="0"/>
              </a:spcAft>
              <a:buClr>
                <a:srgbClr val="FF0000"/>
              </a:buClr>
              <a:buSzPts val="1920"/>
              <a:buFont typeface="Arial"/>
              <a:buNone/>
            </a:pPr>
            <a:r>
              <a:t/>
            </a:r>
            <a:endParaRPr sz="2400">
              <a:solidFill>
                <a:srgbClr val="0033CC"/>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gf3f851de44_0_126"/>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60" name="Google Shape;260;gf3f851de44_0_126"/>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pic>
        <p:nvPicPr>
          <p:cNvPr id="261" name="Google Shape;261;gf3f851de44_0_126"/>
          <p:cNvPicPr preferRelativeResize="0"/>
          <p:nvPr/>
        </p:nvPicPr>
        <p:blipFill rotWithShape="1">
          <a:blip r:embed="rId3">
            <a:alphaModFix/>
          </a:blip>
          <a:srcRect b="0" l="0" r="25361" t="3288"/>
          <a:stretch/>
        </p:blipFill>
        <p:spPr>
          <a:xfrm>
            <a:off x="533375" y="2392450"/>
            <a:ext cx="4102600" cy="3537851"/>
          </a:xfrm>
          <a:prstGeom prst="rect">
            <a:avLst/>
          </a:prstGeom>
          <a:noFill/>
          <a:ln>
            <a:noFill/>
          </a:ln>
        </p:spPr>
      </p:pic>
      <p:sp>
        <p:nvSpPr>
          <p:cNvPr id="262" name="Google Shape;262;gf3f851de44_0_126"/>
          <p:cNvSpPr/>
          <p:nvPr/>
        </p:nvSpPr>
        <p:spPr>
          <a:xfrm>
            <a:off x="4821700" y="4188525"/>
            <a:ext cx="1034100" cy="537600"/>
          </a:xfrm>
          <a:prstGeom prst="rightArrow">
            <a:avLst>
              <a:gd fmla="val 50000" name="adj1"/>
              <a:gd fmla="val 50000" name="adj2"/>
            </a:avLst>
          </a:prstGeom>
          <a:solidFill>
            <a:srgbClr val="98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63" name="Google Shape;263;gf3f851de44_0_126"/>
          <p:cNvSpPr/>
          <p:nvPr/>
        </p:nvSpPr>
        <p:spPr>
          <a:xfrm>
            <a:off x="6041525" y="3320200"/>
            <a:ext cx="2299500" cy="1959300"/>
          </a:xfrm>
          <a:prstGeom prst="cube">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1700"/>
              <a:t>Multi-label Image Classification using CNN</a:t>
            </a:r>
            <a:endParaRPr sz="1700"/>
          </a:p>
        </p:txBody>
      </p:sp>
      <p:sp>
        <p:nvSpPr>
          <p:cNvPr id="264" name="Google Shape;264;gf3f851de44_0_126"/>
          <p:cNvSpPr/>
          <p:nvPr/>
        </p:nvSpPr>
        <p:spPr>
          <a:xfrm rot="-1407369">
            <a:off x="8405261" y="2381246"/>
            <a:ext cx="1034049" cy="537587"/>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65" name="Google Shape;265;gf3f851de44_0_126"/>
          <p:cNvSpPr/>
          <p:nvPr/>
        </p:nvSpPr>
        <p:spPr>
          <a:xfrm>
            <a:off x="8877300" y="3227600"/>
            <a:ext cx="1034100" cy="537600"/>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66" name="Google Shape;266;gf3f851de44_0_126"/>
          <p:cNvSpPr/>
          <p:nvPr/>
        </p:nvSpPr>
        <p:spPr>
          <a:xfrm>
            <a:off x="8877300" y="4033788"/>
            <a:ext cx="1034100" cy="537600"/>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67" name="Google Shape;267;gf3f851de44_0_126"/>
          <p:cNvSpPr/>
          <p:nvPr/>
        </p:nvSpPr>
        <p:spPr>
          <a:xfrm>
            <a:off x="8840253" y="4854937"/>
            <a:ext cx="1034100" cy="537600"/>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68" name="Google Shape;268;gf3f851de44_0_126"/>
          <p:cNvSpPr/>
          <p:nvPr/>
        </p:nvSpPr>
        <p:spPr>
          <a:xfrm rot="1026310">
            <a:off x="8405162" y="5642973"/>
            <a:ext cx="1034248" cy="537670"/>
          </a:xfrm>
          <a:prstGeom prst="rightArrow">
            <a:avLst>
              <a:gd fmla="val 50000" name="adj1"/>
              <a:gd fmla="val 50000" name="adj2"/>
            </a:avLst>
          </a:prstGeom>
          <a:solidFill>
            <a:srgbClr val="88888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33CC"/>
              </a:solidFill>
            </a:endParaRPr>
          </a:p>
        </p:txBody>
      </p:sp>
      <p:sp>
        <p:nvSpPr>
          <p:cNvPr id="269" name="Google Shape;269;gf3f851de44_0_126"/>
          <p:cNvSpPr txBox="1"/>
          <p:nvPr/>
        </p:nvSpPr>
        <p:spPr>
          <a:xfrm>
            <a:off x="9546750" y="2067600"/>
            <a:ext cx="155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Lettuce</a:t>
            </a:r>
            <a:endParaRPr sz="2600">
              <a:latin typeface="Calibri"/>
              <a:ea typeface="Calibri"/>
              <a:cs typeface="Calibri"/>
              <a:sym typeface="Calibri"/>
            </a:endParaRPr>
          </a:p>
        </p:txBody>
      </p:sp>
      <p:sp>
        <p:nvSpPr>
          <p:cNvPr id="270" name="Google Shape;270;gf3f851de44_0_126"/>
          <p:cNvSpPr txBox="1"/>
          <p:nvPr/>
        </p:nvSpPr>
        <p:spPr>
          <a:xfrm>
            <a:off x="10034500" y="3102450"/>
            <a:ext cx="155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Chilli</a:t>
            </a:r>
            <a:endParaRPr sz="2600">
              <a:latin typeface="Calibri"/>
              <a:ea typeface="Calibri"/>
              <a:cs typeface="Calibri"/>
              <a:sym typeface="Calibri"/>
            </a:endParaRPr>
          </a:p>
        </p:txBody>
      </p:sp>
      <p:sp>
        <p:nvSpPr>
          <p:cNvPr id="271" name="Google Shape;271;gf3f851de44_0_126"/>
          <p:cNvSpPr txBox="1"/>
          <p:nvPr/>
        </p:nvSpPr>
        <p:spPr>
          <a:xfrm>
            <a:off x="9973100" y="4007350"/>
            <a:ext cx="155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Onion</a:t>
            </a:r>
            <a:endParaRPr sz="2600">
              <a:latin typeface="Calibri"/>
              <a:ea typeface="Calibri"/>
              <a:cs typeface="Calibri"/>
              <a:sym typeface="Calibri"/>
            </a:endParaRPr>
          </a:p>
        </p:txBody>
      </p:sp>
      <p:sp>
        <p:nvSpPr>
          <p:cNvPr id="272" name="Google Shape;272;gf3f851de44_0_126"/>
          <p:cNvSpPr txBox="1"/>
          <p:nvPr/>
        </p:nvSpPr>
        <p:spPr>
          <a:xfrm>
            <a:off x="9973100" y="4831213"/>
            <a:ext cx="1551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Tomato</a:t>
            </a:r>
            <a:endParaRPr sz="2600">
              <a:latin typeface="Calibri"/>
              <a:ea typeface="Calibri"/>
              <a:cs typeface="Calibri"/>
              <a:sym typeface="Calibri"/>
            </a:endParaRPr>
          </a:p>
        </p:txBody>
      </p:sp>
      <p:sp>
        <p:nvSpPr>
          <p:cNvPr id="273" name="Google Shape;273;gf3f851de44_0_126"/>
          <p:cNvSpPr txBox="1"/>
          <p:nvPr/>
        </p:nvSpPr>
        <p:spPr>
          <a:xfrm>
            <a:off x="9546750" y="5851850"/>
            <a:ext cx="19086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latin typeface="Calibri"/>
                <a:ea typeface="Calibri"/>
                <a:cs typeface="Calibri"/>
                <a:sym typeface="Calibri"/>
              </a:rPr>
              <a:t>Cauliflower</a:t>
            </a:r>
            <a:endParaRPr sz="26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27f8c78549_0_17"/>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0" name="Google Shape;280;g127f8c78549_0_17"/>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pic>
        <p:nvPicPr>
          <p:cNvPr id="281" name="Google Shape;281;g127f8c78549_0_17"/>
          <p:cNvPicPr preferRelativeResize="0"/>
          <p:nvPr/>
        </p:nvPicPr>
        <p:blipFill rotWithShape="1">
          <a:blip r:embed="rId3">
            <a:alphaModFix/>
          </a:blip>
          <a:srcRect b="7299" l="0" r="11793" t="32269"/>
          <a:stretch/>
        </p:blipFill>
        <p:spPr>
          <a:xfrm>
            <a:off x="2448425" y="2363550"/>
            <a:ext cx="8318049" cy="3157725"/>
          </a:xfrm>
          <a:prstGeom prst="rect">
            <a:avLst/>
          </a:prstGeom>
          <a:noFill/>
          <a:ln cap="flat" cmpd="sng" w="9525">
            <a:solidFill>
              <a:srgbClr val="CCCCCC"/>
            </a:solidFill>
            <a:prstDash val="solid"/>
            <a:round/>
            <a:headEnd len="sm" w="sm" type="none"/>
            <a:tailEnd len="sm" w="sm" type="none"/>
          </a:ln>
        </p:spPr>
      </p:pic>
      <p:sp>
        <p:nvSpPr>
          <p:cNvPr id="282" name="Google Shape;282;g127f8c78549_0_17"/>
          <p:cNvSpPr txBox="1"/>
          <p:nvPr/>
        </p:nvSpPr>
        <p:spPr>
          <a:xfrm>
            <a:off x="9458325" y="2498275"/>
            <a:ext cx="8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chemeClr val="lt1"/>
                </a:highlight>
                <a:latin typeface="Calibri"/>
                <a:ea typeface="Calibri"/>
                <a:cs typeface="Calibri"/>
                <a:sym typeface="Calibri"/>
              </a:rPr>
              <a:t>Orange</a:t>
            </a:r>
            <a:endParaRPr>
              <a:highlight>
                <a:schemeClr val="lt1"/>
              </a:highlight>
              <a:latin typeface="Calibri"/>
              <a:ea typeface="Calibri"/>
              <a:cs typeface="Calibri"/>
              <a:sym typeface="Calibri"/>
            </a:endParaRPr>
          </a:p>
        </p:txBody>
      </p:sp>
      <p:sp>
        <p:nvSpPr>
          <p:cNvPr id="283" name="Google Shape;283;g127f8c78549_0_17"/>
          <p:cNvSpPr txBox="1"/>
          <p:nvPr/>
        </p:nvSpPr>
        <p:spPr>
          <a:xfrm>
            <a:off x="9557650" y="2785400"/>
            <a:ext cx="8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chemeClr val="lt1"/>
                </a:highlight>
                <a:latin typeface="Calibri"/>
                <a:ea typeface="Calibri"/>
                <a:cs typeface="Calibri"/>
                <a:sym typeface="Calibri"/>
              </a:rPr>
              <a:t>Apple</a:t>
            </a:r>
            <a:endParaRPr>
              <a:highlight>
                <a:schemeClr val="lt1"/>
              </a:highlight>
              <a:latin typeface="Calibri"/>
              <a:ea typeface="Calibri"/>
              <a:cs typeface="Calibri"/>
              <a:sym typeface="Calibri"/>
            </a:endParaRPr>
          </a:p>
        </p:txBody>
      </p:sp>
      <p:sp>
        <p:nvSpPr>
          <p:cNvPr id="284" name="Google Shape;284;g127f8c78549_0_17"/>
          <p:cNvSpPr txBox="1"/>
          <p:nvPr/>
        </p:nvSpPr>
        <p:spPr>
          <a:xfrm>
            <a:off x="9557650" y="3138638"/>
            <a:ext cx="8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chemeClr val="lt1"/>
                </a:highlight>
                <a:latin typeface="Calibri"/>
                <a:ea typeface="Calibri"/>
                <a:cs typeface="Calibri"/>
                <a:sym typeface="Calibri"/>
              </a:rPr>
              <a:t>Beans</a:t>
            </a:r>
            <a:endParaRPr>
              <a:highlight>
                <a:schemeClr val="lt1"/>
              </a:highlight>
              <a:latin typeface="Calibri"/>
              <a:ea typeface="Calibri"/>
              <a:cs typeface="Calibri"/>
              <a:sym typeface="Calibri"/>
            </a:endParaRPr>
          </a:p>
        </p:txBody>
      </p:sp>
      <p:sp>
        <p:nvSpPr>
          <p:cNvPr id="285" name="Google Shape;285;g127f8c78549_0_17"/>
          <p:cNvSpPr txBox="1"/>
          <p:nvPr/>
        </p:nvSpPr>
        <p:spPr>
          <a:xfrm>
            <a:off x="9458325" y="3482288"/>
            <a:ext cx="8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chemeClr val="lt1"/>
                </a:highlight>
                <a:latin typeface="Calibri"/>
                <a:ea typeface="Calibri"/>
                <a:cs typeface="Calibri"/>
                <a:sym typeface="Calibri"/>
              </a:rPr>
              <a:t>  Carrot</a:t>
            </a:r>
            <a:endParaRPr>
              <a:highlight>
                <a:schemeClr val="lt1"/>
              </a:highlight>
              <a:latin typeface="Calibri"/>
              <a:ea typeface="Calibri"/>
              <a:cs typeface="Calibri"/>
              <a:sym typeface="Calibri"/>
            </a:endParaRPr>
          </a:p>
        </p:txBody>
      </p:sp>
      <p:sp>
        <p:nvSpPr>
          <p:cNvPr id="286" name="Google Shape;286;g127f8c78549_0_17"/>
          <p:cNvSpPr txBox="1"/>
          <p:nvPr/>
        </p:nvSpPr>
        <p:spPr>
          <a:xfrm>
            <a:off x="9458325" y="3779000"/>
            <a:ext cx="8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chemeClr val="lt1"/>
                </a:highlight>
                <a:latin typeface="Calibri"/>
                <a:ea typeface="Calibri"/>
                <a:cs typeface="Calibri"/>
                <a:sym typeface="Calibri"/>
              </a:rPr>
              <a:t>Capsicum</a:t>
            </a:r>
            <a:endParaRPr>
              <a:highlight>
                <a:schemeClr val="lt1"/>
              </a:highlight>
              <a:latin typeface="Calibri"/>
              <a:ea typeface="Calibri"/>
              <a:cs typeface="Calibri"/>
              <a:sym typeface="Calibri"/>
            </a:endParaRPr>
          </a:p>
        </p:txBody>
      </p:sp>
      <p:sp>
        <p:nvSpPr>
          <p:cNvPr id="287" name="Google Shape;287;g127f8c78549_0_17"/>
          <p:cNvSpPr txBox="1"/>
          <p:nvPr/>
        </p:nvSpPr>
        <p:spPr>
          <a:xfrm>
            <a:off x="9458325" y="4179200"/>
            <a:ext cx="8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chemeClr val="lt1"/>
                </a:highlight>
                <a:latin typeface="Calibri"/>
                <a:ea typeface="Calibri"/>
                <a:cs typeface="Calibri"/>
                <a:sym typeface="Calibri"/>
              </a:rPr>
              <a:t>  Mango</a:t>
            </a:r>
            <a:endParaRPr>
              <a:highlight>
                <a:schemeClr val="lt1"/>
              </a:highlight>
              <a:latin typeface="Calibri"/>
              <a:ea typeface="Calibri"/>
              <a:cs typeface="Calibri"/>
              <a:sym typeface="Calibri"/>
            </a:endParaRPr>
          </a:p>
        </p:txBody>
      </p:sp>
      <p:sp>
        <p:nvSpPr>
          <p:cNvPr id="288" name="Google Shape;288;g127f8c78549_0_17"/>
          <p:cNvSpPr txBox="1"/>
          <p:nvPr/>
        </p:nvSpPr>
        <p:spPr>
          <a:xfrm>
            <a:off x="9458325" y="4579400"/>
            <a:ext cx="8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chemeClr val="lt1"/>
                </a:highlight>
                <a:latin typeface="Calibri"/>
                <a:ea typeface="Calibri"/>
                <a:cs typeface="Calibri"/>
                <a:sym typeface="Calibri"/>
              </a:rPr>
              <a:t> Papaya</a:t>
            </a:r>
            <a:endParaRPr>
              <a:highlight>
                <a:schemeClr val="lt1"/>
              </a:highlight>
              <a:latin typeface="Calibri"/>
              <a:ea typeface="Calibri"/>
              <a:cs typeface="Calibri"/>
              <a:sym typeface="Calibri"/>
            </a:endParaRPr>
          </a:p>
        </p:txBody>
      </p:sp>
      <p:sp>
        <p:nvSpPr>
          <p:cNvPr id="289" name="Google Shape;289;g127f8c78549_0_17"/>
          <p:cNvSpPr txBox="1"/>
          <p:nvPr/>
        </p:nvSpPr>
        <p:spPr>
          <a:xfrm>
            <a:off x="9458325" y="4876100"/>
            <a:ext cx="89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highlight>
                  <a:schemeClr val="lt1"/>
                </a:highlight>
                <a:latin typeface="Calibri"/>
                <a:ea typeface="Calibri"/>
                <a:cs typeface="Calibri"/>
                <a:sym typeface="Calibri"/>
              </a:rPr>
              <a:t>  Brinjal</a:t>
            </a:r>
            <a:endParaRPr>
              <a:highlight>
                <a:schemeClr val="lt1"/>
              </a:highlight>
              <a:latin typeface="Calibri"/>
              <a:ea typeface="Calibri"/>
              <a:cs typeface="Calibri"/>
              <a:sym typeface="Calibri"/>
            </a:endParaRPr>
          </a:p>
        </p:txBody>
      </p:sp>
      <p:sp>
        <p:nvSpPr>
          <p:cNvPr id="290" name="Google Shape;290;g127f8c78549_0_17"/>
          <p:cNvSpPr txBox="1"/>
          <p:nvPr/>
        </p:nvSpPr>
        <p:spPr>
          <a:xfrm>
            <a:off x="7286625" y="5817050"/>
            <a:ext cx="1903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Fully </a:t>
            </a:r>
            <a:r>
              <a:rPr b="1" lang="en-US">
                <a:latin typeface="Calibri"/>
                <a:ea typeface="Calibri"/>
                <a:cs typeface="Calibri"/>
                <a:sym typeface="Calibri"/>
              </a:rPr>
              <a:t>connected</a:t>
            </a:r>
            <a:r>
              <a:rPr b="1" lang="en-US">
                <a:latin typeface="Calibri"/>
                <a:ea typeface="Calibri"/>
                <a:cs typeface="Calibri"/>
                <a:sym typeface="Calibri"/>
              </a:rPr>
              <a:t> layer</a:t>
            </a:r>
            <a:endParaRPr b="1">
              <a:latin typeface="Calibri"/>
              <a:ea typeface="Calibri"/>
              <a:cs typeface="Calibri"/>
              <a:sym typeface="Calibri"/>
            </a:endParaRPr>
          </a:p>
        </p:txBody>
      </p:sp>
      <p:pic>
        <p:nvPicPr>
          <p:cNvPr id="291" name="Google Shape;291;g127f8c78549_0_17"/>
          <p:cNvPicPr preferRelativeResize="0"/>
          <p:nvPr/>
        </p:nvPicPr>
        <p:blipFill rotWithShape="1">
          <a:blip r:embed="rId4">
            <a:alphaModFix/>
          </a:blip>
          <a:srcRect b="0" l="0" r="25361" t="3288"/>
          <a:stretch/>
        </p:blipFill>
        <p:spPr>
          <a:xfrm>
            <a:off x="2495687" y="3071885"/>
            <a:ext cx="1415977" cy="1221016"/>
          </a:xfrm>
          <a:prstGeom prst="rect">
            <a:avLst/>
          </a:prstGeom>
          <a:noFill/>
          <a:ln>
            <a:noFill/>
          </a:ln>
        </p:spPr>
      </p:pic>
      <p:sp>
        <p:nvSpPr>
          <p:cNvPr id="292" name="Google Shape;292;g127f8c78549_0_17"/>
          <p:cNvSpPr txBox="1"/>
          <p:nvPr/>
        </p:nvSpPr>
        <p:spPr>
          <a:xfrm>
            <a:off x="9613450" y="5682350"/>
            <a:ext cx="1616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latin typeface="Calibri"/>
                <a:ea typeface="Calibri"/>
                <a:cs typeface="Calibri"/>
                <a:sym typeface="Calibri"/>
              </a:rPr>
              <a:t>Multi-label Image Classification using CNN</a:t>
            </a:r>
            <a:endParaRPr b="1">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a:latin typeface="Calibri"/>
              <a:ea typeface="Calibri"/>
              <a:cs typeface="Calibri"/>
              <a:sym typeface="Calibri"/>
            </a:endParaRPr>
          </a:p>
        </p:txBody>
      </p:sp>
      <p:sp>
        <p:nvSpPr>
          <p:cNvPr id="293" name="Google Shape;293;g127f8c78549_0_17"/>
          <p:cNvSpPr/>
          <p:nvPr/>
        </p:nvSpPr>
        <p:spPr>
          <a:xfrm>
            <a:off x="3130175" y="3784150"/>
            <a:ext cx="159300" cy="171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cxnSp>
        <p:nvCxnSpPr>
          <p:cNvPr id="294" name="Google Shape;294;g127f8c78549_0_17"/>
          <p:cNvCxnSpPr/>
          <p:nvPr/>
        </p:nvCxnSpPr>
        <p:spPr>
          <a:xfrm rot="10800000">
            <a:off x="3209650" y="3955725"/>
            <a:ext cx="1425300" cy="272400"/>
          </a:xfrm>
          <a:prstGeom prst="straightConnector1">
            <a:avLst/>
          </a:prstGeom>
          <a:noFill/>
          <a:ln cap="flat" cmpd="sng" w="28575">
            <a:solidFill>
              <a:schemeClr val="dk1"/>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gf3f851de44_0_145"/>
          <p:cNvSpPr txBox="1"/>
          <p:nvPr/>
        </p:nvSpPr>
        <p:spPr>
          <a:xfrm>
            <a:off x="2013850" y="2367650"/>
            <a:ext cx="8722500" cy="2893800"/>
          </a:xfrm>
          <a:prstGeom prst="rect">
            <a:avLst/>
          </a:prstGeom>
          <a:noFill/>
          <a:ln>
            <a:noFill/>
          </a:ln>
        </p:spPr>
        <p:txBody>
          <a:bodyPr anchorCtr="0" anchor="t" bIns="91425" lIns="91425" spcFirstLastPara="1" rIns="91425" wrap="square" tIns="91425">
            <a:spAutoFit/>
          </a:bodyPr>
          <a:lstStyle/>
          <a:p>
            <a:pPr indent="0" lvl="0" marL="457200" rtl="0" algn="just">
              <a:spcBef>
                <a:spcPts val="480"/>
              </a:spcBef>
              <a:spcAft>
                <a:spcPts val="0"/>
              </a:spcAft>
              <a:buNone/>
            </a:pPr>
            <a:r>
              <a:rPr lang="en-US" sz="2000">
                <a:solidFill>
                  <a:srgbClr val="FF0000"/>
                </a:solidFill>
                <a:latin typeface="Trebuchet MS"/>
                <a:ea typeface="Trebuchet MS"/>
                <a:cs typeface="Trebuchet MS"/>
                <a:sym typeface="Trebuchet MS"/>
              </a:rPr>
              <a:t>2</a:t>
            </a:r>
            <a:r>
              <a:rPr lang="en-US" sz="2000">
                <a:solidFill>
                  <a:srgbClr val="0033CC"/>
                </a:solidFill>
                <a:latin typeface="Trebuchet MS"/>
                <a:ea typeface="Trebuchet MS"/>
                <a:cs typeface="Trebuchet MS"/>
                <a:sym typeface="Trebuchet MS"/>
              </a:rPr>
              <a:t>.</a:t>
            </a:r>
            <a:r>
              <a:rPr lang="en-US" sz="2400">
                <a:solidFill>
                  <a:srgbClr val="0033CC"/>
                </a:solidFill>
                <a:latin typeface="Trebuchet MS"/>
                <a:ea typeface="Trebuchet MS"/>
                <a:cs typeface="Trebuchet MS"/>
                <a:sym typeface="Trebuchet MS"/>
              </a:rPr>
              <a:t> Is there a need for changing the approach?</a:t>
            </a:r>
            <a:endParaRPr sz="2400">
              <a:solidFill>
                <a:srgbClr val="0033CC"/>
              </a:solidFill>
              <a:latin typeface="Trebuchet MS"/>
              <a:ea typeface="Trebuchet MS"/>
              <a:cs typeface="Trebuchet MS"/>
              <a:sym typeface="Trebuchet MS"/>
            </a:endParaRPr>
          </a:p>
          <a:p>
            <a:pPr indent="0" lvl="0" marL="914400" rtl="0" algn="just">
              <a:spcBef>
                <a:spcPts val="480"/>
              </a:spcBef>
              <a:spcAft>
                <a:spcPts val="0"/>
              </a:spcAft>
              <a:buNone/>
            </a:pPr>
            <a:r>
              <a:rPr lang="en-US" sz="2400">
                <a:solidFill>
                  <a:srgbClr val="0033CC"/>
                </a:solidFill>
                <a:latin typeface="Trebuchet MS"/>
                <a:ea typeface="Trebuchet MS"/>
                <a:cs typeface="Trebuchet MS"/>
                <a:sym typeface="Trebuchet MS"/>
              </a:rPr>
              <a:t>No, there is no need for change in the proposed approach as of now. As per our literature survey, these models are best suited for our project and yields good results. </a:t>
            </a:r>
            <a:endParaRPr sz="2400">
              <a:solidFill>
                <a:srgbClr val="0033CC"/>
              </a:solidFill>
              <a:latin typeface="Trebuchet MS"/>
              <a:ea typeface="Trebuchet MS"/>
              <a:cs typeface="Trebuchet MS"/>
              <a:sym typeface="Trebuchet MS"/>
            </a:endParaRPr>
          </a:p>
          <a:p>
            <a:pPr indent="0" lvl="0" marL="914400" rtl="0" algn="just">
              <a:spcBef>
                <a:spcPts val="480"/>
              </a:spcBef>
              <a:spcAft>
                <a:spcPts val="0"/>
              </a:spcAft>
              <a:buNone/>
            </a:pPr>
            <a:r>
              <a:rPr lang="en-US" sz="2400">
                <a:solidFill>
                  <a:srgbClr val="0033CC"/>
                </a:solidFill>
                <a:latin typeface="Trebuchet MS"/>
                <a:ea typeface="Trebuchet MS"/>
                <a:cs typeface="Trebuchet MS"/>
                <a:sym typeface="Trebuchet MS"/>
              </a:rPr>
              <a:t>We may have to change it in the future if we experience any unforeseen situations. </a:t>
            </a:r>
            <a:endParaRPr sz="2400">
              <a:solidFill>
                <a:srgbClr val="0033CC"/>
              </a:solidFill>
              <a:latin typeface="Trebuchet MS"/>
              <a:ea typeface="Trebuchet MS"/>
              <a:cs typeface="Trebuchet MS"/>
              <a:sym typeface="Trebuchet MS"/>
            </a:endParaRPr>
          </a:p>
        </p:txBody>
      </p:sp>
      <p:sp>
        <p:nvSpPr>
          <p:cNvPr id="301" name="Google Shape;301;gf3f851de44_0_145"/>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2" name="Google Shape;302;gf3f851de44_0_145"/>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f3f851de44_0_152"/>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8" name="Google Shape;308;gf3f851de44_0_152"/>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Proposed Methodology / Approach</a:t>
            </a:r>
            <a:endParaRPr sz="2400">
              <a:solidFill>
                <a:schemeClr val="dk1"/>
              </a:solidFill>
              <a:latin typeface="Arial"/>
              <a:ea typeface="Arial"/>
              <a:cs typeface="Arial"/>
              <a:sym typeface="Arial"/>
            </a:endParaRPr>
          </a:p>
        </p:txBody>
      </p:sp>
      <p:sp>
        <p:nvSpPr>
          <p:cNvPr id="309" name="Google Shape;309;gf3f851de44_0_152"/>
          <p:cNvSpPr txBox="1"/>
          <p:nvPr/>
        </p:nvSpPr>
        <p:spPr>
          <a:xfrm>
            <a:off x="2139400" y="1767025"/>
            <a:ext cx="8528700" cy="4724400"/>
          </a:xfrm>
          <a:prstGeom prst="rect">
            <a:avLst/>
          </a:prstGeom>
          <a:noFill/>
          <a:ln>
            <a:noFill/>
          </a:ln>
        </p:spPr>
        <p:txBody>
          <a:bodyPr anchorCtr="0" anchor="ctr" bIns="45700" lIns="91425" spcFirstLastPara="1" rIns="91425" wrap="square" tIns="45700">
            <a:normAutofit/>
          </a:bodyPr>
          <a:lstStyle/>
          <a:p>
            <a:pPr indent="0" lvl="0" marL="0" marR="0" rtl="0" algn="just">
              <a:spcBef>
                <a:spcPts val="480"/>
              </a:spcBef>
              <a:spcAft>
                <a:spcPts val="0"/>
              </a:spcAft>
              <a:buNone/>
            </a:pPr>
            <a:r>
              <a:rPr lang="en-US" sz="1900">
                <a:solidFill>
                  <a:srgbClr val="FF0000"/>
                </a:solidFill>
                <a:latin typeface="Trebuchet MS"/>
                <a:ea typeface="Trebuchet MS"/>
                <a:cs typeface="Trebuchet MS"/>
                <a:sym typeface="Trebuchet MS"/>
              </a:rPr>
              <a:t>3.</a:t>
            </a:r>
            <a:r>
              <a:rPr lang="en-US" sz="2400">
                <a:solidFill>
                  <a:srgbClr val="0033CC"/>
                </a:solidFill>
                <a:latin typeface="Trebuchet MS"/>
                <a:ea typeface="Trebuchet MS"/>
                <a:cs typeface="Trebuchet MS"/>
                <a:sym typeface="Trebuchet MS"/>
              </a:rPr>
              <a:t> Details of the new approach- benefits/drawbacks</a:t>
            </a:r>
            <a:endParaRPr sz="2400">
              <a:solidFill>
                <a:srgbClr val="0033CC"/>
              </a:solidFill>
              <a:latin typeface="Trebuchet MS"/>
              <a:ea typeface="Trebuchet MS"/>
              <a:cs typeface="Trebuchet MS"/>
              <a:sym typeface="Trebuchet MS"/>
            </a:endParaRPr>
          </a:p>
          <a:p>
            <a:pPr indent="0" lvl="0" marL="0" marR="0" rtl="0" algn="just">
              <a:spcBef>
                <a:spcPts val="480"/>
              </a:spcBef>
              <a:spcAft>
                <a:spcPts val="0"/>
              </a:spcAft>
              <a:buNone/>
            </a:pPr>
            <a:r>
              <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r>
              <a:rPr b="1" lang="en-US" sz="2400">
                <a:solidFill>
                  <a:srgbClr val="0033CC"/>
                </a:solidFill>
                <a:latin typeface="Trebuchet MS"/>
                <a:ea typeface="Trebuchet MS"/>
                <a:cs typeface="Trebuchet MS"/>
                <a:sym typeface="Trebuchet MS"/>
              </a:rPr>
              <a:t>Benefits</a:t>
            </a:r>
            <a:r>
              <a:rPr lang="en-US" sz="2400">
                <a:solidFill>
                  <a:srgbClr val="0033CC"/>
                </a:solidFill>
                <a:latin typeface="Trebuchet MS"/>
                <a:ea typeface="Trebuchet MS"/>
                <a:cs typeface="Trebuchet MS"/>
                <a:sym typeface="Trebuchet MS"/>
              </a:rPr>
              <a:t>: Variety of recipe lists which match the user requirements are recommended. Large number of ingredients are considered while training the model. </a:t>
            </a:r>
            <a:endParaRPr sz="2400">
              <a:solidFill>
                <a:srgbClr val="0033CC"/>
              </a:solidFill>
              <a:latin typeface="Trebuchet MS"/>
              <a:ea typeface="Trebuchet MS"/>
              <a:cs typeface="Trebuchet MS"/>
              <a:sym typeface="Trebuchet MS"/>
            </a:endParaRPr>
          </a:p>
          <a:p>
            <a:pPr indent="0" lvl="0" marL="457200" marR="0" rtl="0" algn="just">
              <a:spcBef>
                <a:spcPts val="480"/>
              </a:spcBef>
              <a:spcAft>
                <a:spcPts val="0"/>
              </a:spcAft>
              <a:buNone/>
            </a:pPr>
            <a:br>
              <a:rPr lang="en-US" sz="2400">
                <a:solidFill>
                  <a:srgbClr val="0033CC"/>
                </a:solidFill>
                <a:latin typeface="Trebuchet MS"/>
                <a:ea typeface="Trebuchet MS"/>
                <a:cs typeface="Trebuchet MS"/>
                <a:sym typeface="Trebuchet MS"/>
              </a:rPr>
            </a:br>
            <a:r>
              <a:rPr b="1" lang="en-US" sz="2400">
                <a:solidFill>
                  <a:srgbClr val="0033CC"/>
                </a:solidFill>
                <a:latin typeface="Trebuchet MS"/>
                <a:ea typeface="Trebuchet MS"/>
                <a:cs typeface="Trebuchet MS"/>
                <a:sym typeface="Trebuchet MS"/>
              </a:rPr>
              <a:t>Drawbacks</a:t>
            </a:r>
            <a:r>
              <a:rPr lang="en-US" sz="2400">
                <a:solidFill>
                  <a:srgbClr val="0033CC"/>
                </a:solidFill>
                <a:latin typeface="Trebuchet MS"/>
                <a:ea typeface="Trebuchet MS"/>
                <a:cs typeface="Trebuchet MS"/>
                <a:sym typeface="Trebuchet MS"/>
              </a:rPr>
              <a:t>: Huge dataset might lead to more processing time and resource consumption. </a:t>
            </a:r>
            <a:br>
              <a:rPr lang="en-US" sz="2400">
                <a:solidFill>
                  <a:srgbClr val="0033CC"/>
                </a:solidFill>
                <a:latin typeface="Trebuchet MS"/>
                <a:ea typeface="Trebuchet MS"/>
                <a:cs typeface="Trebuchet MS"/>
                <a:sym typeface="Trebuchet MS"/>
              </a:rPr>
            </a:br>
            <a:r>
              <a:rPr lang="en-US" sz="2400">
                <a:solidFill>
                  <a:srgbClr val="0033CC"/>
                </a:solidFill>
                <a:latin typeface="Trebuchet MS"/>
                <a:ea typeface="Trebuchet MS"/>
                <a:cs typeface="Trebuchet MS"/>
                <a:sym typeface="Trebuchet MS"/>
              </a:rPr>
              <a:t>	</a:t>
            </a:r>
            <a:endParaRPr sz="2400">
              <a:solidFill>
                <a:srgbClr val="0033CC"/>
              </a:solidFill>
              <a:latin typeface="Trebuchet MS"/>
              <a:ea typeface="Trebuchet MS"/>
              <a:cs typeface="Trebuchet MS"/>
              <a:sym typeface="Trebuchet MS"/>
            </a:endParaRPr>
          </a:p>
          <a:p>
            <a:pPr indent="0" lvl="0" marL="0" marR="0" rtl="0" algn="just">
              <a:spcBef>
                <a:spcPts val="480"/>
              </a:spcBef>
              <a:spcAft>
                <a:spcPts val="0"/>
              </a:spcAft>
              <a:buNone/>
            </a:pPr>
            <a:r>
              <a:rPr lang="en-US" sz="2400">
                <a:solidFill>
                  <a:srgbClr val="0033CC"/>
                </a:solidFill>
                <a:latin typeface="Trebuchet MS"/>
                <a:ea typeface="Trebuchet MS"/>
                <a:cs typeface="Trebuchet MS"/>
                <a:sym typeface="Trebuchet MS"/>
              </a:rPr>
              <a:t>	</a:t>
            </a:r>
            <a:endParaRPr sz="2400">
              <a:solidFill>
                <a:srgbClr val="0033CC"/>
              </a:solidFill>
              <a:latin typeface="Trebuchet MS"/>
              <a:ea typeface="Trebuchet MS"/>
              <a:cs typeface="Trebuchet MS"/>
              <a:sym typeface="Trebuchet MS"/>
            </a:endParaRPr>
          </a:p>
          <a:p>
            <a:pPr indent="-220980" lvl="0" marL="342900" marR="0" rtl="0" algn="just">
              <a:spcBef>
                <a:spcPts val="480"/>
              </a:spcBef>
              <a:spcAft>
                <a:spcPts val="0"/>
              </a:spcAft>
              <a:buClr>
                <a:srgbClr val="FF0000"/>
              </a:buClr>
              <a:buSzPts val="1920"/>
              <a:buFont typeface="Arial"/>
              <a:buNone/>
            </a:pPr>
            <a:r>
              <a:t/>
            </a:r>
            <a:endParaRPr sz="2400">
              <a:solidFill>
                <a:srgbClr val="0033CC"/>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gf3f851de44_0_597"/>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5" name="Google Shape;315;gf3f851de44_0_597"/>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Architecture</a:t>
            </a:r>
            <a:endParaRPr sz="2400">
              <a:solidFill>
                <a:schemeClr val="dk1"/>
              </a:solidFill>
              <a:latin typeface="Arial"/>
              <a:ea typeface="Arial"/>
              <a:cs typeface="Arial"/>
              <a:sym typeface="Arial"/>
            </a:endParaRPr>
          </a:p>
        </p:txBody>
      </p:sp>
      <p:sp>
        <p:nvSpPr>
          <p:cNvPr id="316" name="Google Shape;316;gf3f851de44_0_597"/>
          <p:cNvSpPr txBox="1"/>
          <p:nvPr/>
        </p:nvSpPr>
        <p:spPr>
          <a:xfrm>
            <a:off x="2114900" y="1791525"/>
            <a:ext cx="8553000" cy="3777000"/>
          </a:xfrm>
          <a:prstGeom prst="rect">
            <a:avLst/>
          </a:prstGeom>
          <a:noFill/>
          <a:ln>
            <a:noFill/>
          </a:ln>
        </p:spPr>
        <p:txBody>
          <a:bodyPr anchorCtr="0" anchor="ctr" bIns="45700" lIns="91425" spcFirstLastPara="1" rIns="91425" wrap="square" tIns="45700">
            <a:noAutofit/>
          </a:bodyPr>
          <a:lstStyle/>
          <a:p>
            <a:pPr indent="0" lvl="0" marL="0" marR="0" rtl="0" algn="just">
              <a:spcBef>
                <a:spcPts val="480"/>
              </a:spcBef>
              <a:spcAft>
                <a:spcPts val="0"/>
              </a:spcAft>
              <a:buSzPts val="1100"/>
              <a:buNone/>
            </a:pPr>
            <a:r>
              <a:rPr lang="en-US" sz="2400">
                <a:solidFill>
                  <a:srgbClr val="0033CC"/>
                </a:solidFill>
                <a:latin typeface="Trebuchet MS"/>
                <a:ea typeface="Trebuchet MS"/>
                <a:cs typeface="Trebuchet MS"/>
                <a:sym typeface="Trebuchet MS"/>
              </a:rPr>
              <a:t>Choice of Architecture considered : </a:t>
            </a:r>
            <a:r>
              <a:rPr b="1" lang="en-US" sz="2400">
                <a:solidFill>
                  <a:srgbClr val="0033CC"/>
                </a:solidFill>
                <a:latin typeface="Trebuchet MS"/>
                <a:ea typeface="Trebuchet MS"/>
                <a:cs typeface="Trebuchet MS"/>
                <a:sym typeface="Trebuchet MS"/>
              </a:rPr>
              <a:t>Layered (n-tier) architecture</a:t>
            </a:r>
            <a:endParaRPr b="1" sz="2400">
              <a:solidFill>
                <a:srgbClr val="0033CC"/>
              </a:solidFill>
              <a:latin typeface="Trebuchet MS"/>
              <a:ea typeface="Trebuchet MS"/>
              <a:cs typeface="Trebuchet MS"/>
              <a:sym typeface="Trebuchet MS"/>
            </a:endParaRPr>
          </a:p>
          <a:p>
            <a:pPr indent="0" lvl="0" marL="0" marR="0" rtl="0" algn="just">
              <a:spcBef>
                <a:spcPts val="480"/>
              </a:spcBef>
              <a:spcAft>
                <a:spcPts val="0"/>
              </a:spcAft>
              <a:buClr>
                <a:schemeClr val="dk1"/>
              </a:buClr>
              <a:buSzPts val="1100"/>
              <a:buFont typeface="Arial"/>
              <a:buNone/>
            </a:pPr>
            <a:r>
              <a:t/>
            </a:r>
            <a:endParaRPr b="1" sz="2400">
              <a:solidFill>
                <a:srgbClr val="0033CC"/>
              </a:solidFill>
              <a:latin typeface="Trebuchet MS"/>
              <a:ea typeface="Trebuchet MS"/>
              <a:cs typeface="Trebuchet MS"/>
              <a:sym typeface="Trebuchet MS"/>
            </a:endParaRPr>
          </a:p>
          <a:p>
            <a:pPr indent="0" lvl="0" marL="0" marR="0" rtl="0" algn="just">
              <a:spcBef>
                <a:spcPts val="48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This architecture can be used to structure programs that can be decomposed into groups of subtasks, each of which is at a particular level of abstraction. Each layer provides services to the next higher layer.</a:t>
            </a:r>
            <a:endParaRPr sz="2400">
              <a:solidFill>
                <a:srgbClr val="0033CC"/>
              </a:solidFill>
              <a:latin typeface="Trebuchet MS"/>
              <a:ea typeface="Trebuchet MS"/>
              <a:cs typeface="Trebuchet MS"/>
              <a:sym typeface="Trebuchet MS"/>
            </a:endParaRPr>
          </a:p>
          <a:p>
            <a:pPr indent="0" lvl="0" marL="0" marR="0" rtl="0" algn="just">
              <a:spcBef>
                <a:spcPts val="480"/>
              </a:spcBef>
              <a:spcAft>
                <a:spcPts val="0"/>
              </a:spcAft>
              <a:buNone/>
            </a:pPr>
            <a:r>
              <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gf3f851de44_0_603"/>
          <p:cNvPicPr preferRelativeResize="0"/>
          <p:nvPr/>
        </p:nvPicPr>
        <p:blipFill>
          <a:blip r:embed="rId3">
            <a:alphaModFix/>
          </a:blip>
          <a:stretch>
            <a:fillRect/>
          </a:stretch>
        </p:blipFill>
        <p:spPr>
          <a:xfrm>
            <a:off x="1470300" y="2286000"/>
            <a:ext cx="9667925" cy="3605875"/>
          </a:xfrm>
          <a:prstGeom prst="rect">
            <a:avLst/>
          </a:prstGeom>
          <a:noFill/>
          <a:ln>
            <a:noFill/>
          </a:ln>
        </p:spPr>
      </p:pic>
      <p:sp>
        <p:nvSpPr>
          <p:cNvPr id="323" name="Google Shape;323;gf3f851de44_0_603"/>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4" name="Google Shape;324;gf3f851de44_0_603"/>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Architecture</a:t>
            </a:r>
            <a:endParaRPr sz="2400">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gf3f851de44_0_61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1" name="Google Shape;331;gf3f851de44_0_61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Architecture</a:t>
            </a:r>
            <a:endParaRPr sz="2400">
              <a:solidFill>
                <a:schemeClr val="dk1"/>
              </a:solidFill>
              <a:latin typeface="Arial"/>
              <a:ea typeface="Arial"/>
              <a:cs typeface="Arial"/>
              <a:sym typeface="Arial"/>
            </a:endParaRPr>
          </a:p>
        </p:txBody>
      </p:sp>
      <p:pic>
        <p:nvPicPr>
          <p:cNvPr id="332" name="Google Shape;332;gf3f851de44_0_610"/>
          <p:cNvPicPr preferRelativeResize="0"/>
          <p:nvPr/>
        </p:nvPicPr>
        <p:blipFill>
          <a:blip r:embed="rId3">
            <a:alphaModFix/>
          </a:blip>
          <a:stretch>
            <a:fillRect/>
          </a:stretch>
        </p:blipFill>
        <p:spPr>
          <a:xfrm>
            <a:off x="1554225" y="1825125"/>
            <a:ext cx="8701727" cy="493545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gf3f851de44_0_401"/>
          <p:cNvSpPr/>
          <p:nvPr/>
        </p:nvSpPr>
        <p:spPr>
          <a:xfrm>
            <a:off x="3048000" y="1581151"/>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gf3f851de44_0_401"/>
          <p:cNvSpPr txBox="1"/>
          <p:nvPr/>
        </p:nvSpPr>
        <p:spPr>
          <a:xfrm>
            <a:off x="2895600" y="1143001"/>
            <a:ext cx="7772400" cy="461700"/>
          </a:xfrm>
          <a:prstGeom prst="rect">
            <a:avLst/>
          </a:prstGeom>
          <a:noFill/>
          <a:ln>
            <a:noFill/>
          </a:ln>
        </p:spPr>
        <p:txBody>
          <a:bodyPr anchorCtr="0" anchor="t" bIns="45700" lIns="91425" spcFirstLastPara="1" rIns="91425" wrap="square" tIns="45700">
            <a:no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Design Description (if applicable)</a:t>
            </a:r>
            <a:endParaRPr sz="2400">
              <a:solidFill>
                <a:schemeClr val="dk1"/>
              </a:solidFill>
              <a:latin typeface="Arial"/>
              <a:ea typeface="Arial"/>
              <a:cs typeface="Arial"/>
              <a:sym typeface="Arial"/>
            </a:endParaRPr>
          </a:p>
        </p:txBody>
      </p:sp>
      <p:sp>
        <p:nvSpPr>
          <p:cNvPr id="340" name="Google Shape;340;gf3f851de44_0_401"/>
          <p:cNvSpPr txBox="1"/>
          <p:nvPr/>
        </p:nvSpPr>
        <p:spPr>
          <a:xfrm>
            <a:off x="2029650" y="1617675"/>
            <a:ext cx="9019500" cy="4758900"/>
          </a:xfrm>
          <a:prstGeom prst="rect">
            <a:avLst/>
          </a:prstGeom>
          <a:noFill/>
          <a:ln>
            <a:noFill/>
          </a:ln>
        </p:spPr>
        <p:txBody>
          <a:bodyPr anchorCtr="0" anchor="ctr" bIns="45700" lIns="91425" spcFirstLastPara="1" rIns="91425" wrap="square" tIns="45700">
            <a:noAutofit/>
          </a:bodyPr>
          <a:lstStyle/>
          <a:p>
            <a:pPr indent="-342900" lvl="0" marL="342900" marR="0" rtl="0" algn="just">
              <a:spcBef>
                <a:spcPts val="480"/>
              </a:spcBef>
              <a:spcAft>
                <a:spcPts val="0"/>
              </a:spcAft>
              <a:buClr>
                <a:srgbClr val="FF0000"/>
              </a:buClr>
              <a:buSzPts val="1920"/>
              <a:buFont typeface="Arial"/>
              <a:buAutoNum type="arabicPeriod"/>
            </a:pPr>
            <a:r>
              <a:rPr lang="en-US" sz="2400">
                <a:solidFill>
                  <a:srgbClr val="0033CC"/>
                </a:solidFill>
                <a:latin typeface="Trebuchet MS"/>
                <a:ea typeface="Trebuchet MS"/>
                <a:cs typeface="Trebuchet MS"/>
                <a:sym typeface="Trebuchet MS"/>
              </a:rPr>
              <a:t>Master class diagram </a:t>
            </a:r>
            <a:endParaRPr/>
          </a:p>
          <a:p>
            <a:pPr indent="-342900" lvl="0" marL="342900" marR="0" rtl="0" algn="just">
              <a:spcBef>
                <a:spcPts val="480"/>
              </a:spcBef>
              <a:spcAft>
                <a:spcPts val="0"/>
              </a:spcAft>
              <a:buClr>
                <a:srgbClr val="FF0000"/>
              </a:buClr>
              <a:buSzPts val="1920"/>
              <a:buFont typeface="Arial"/>
              <a:buAutoNum type="arabicPeriod"/>
            </a:pPr>
            <a:r>
              <a:rPr lang="en-US" sz="2400">
                <a:solidFill>
                  <a:srgbClr val="0033CC"/>
                </a:solidFill>
                <a:latin typeface="Trebuchet MS"/>
                <a:ea typeface="Trebuchet MS"/>
                <a:cs typeface="Trebuchet MS"/>
                <a:sym typeface="Trebuchet MS"/>
              </a:rPr>
              <a:t>ER Diagram</a:t>
            </a:r>
            <a:endParaRPr/>
          </a:p>
          <a:p>
            <a:pPr indent="-342900" lvl="0" marL="342900" marR="0" rtl="0" algn="just">
              <a:spcBef>
                <a:spcPts val="480"/>
              </a:spcBef>
              <a:spcAft>
                <a:spcPts val="0"/>
              </a:spcAft>
              <a:buClr>
                <a:srgbClr val="FF0000"/>
              </a:buClr>
              <a:buSzPts val="1920"/>
              <a:buFont typeface="Arial"/>
              <a:buAutoNum type="arabicPeriod"/>
            </a:pPr>
            <a:r>
              <a:rPr lang="en-US" sz="2400">
                <a:solidFill>
                  <a:srgbClr val="0033CC"/>
                </a:solidFill>
                <a:latin typeface="Trebuchet MS"/>
                <a:ea typeface="Trebuchet MS"/>
                <a:cs typeface="Trebuchet MS"/>
                <a:sym typeface="Trebuchet MS"/>
              </a:rPr>
              <a:t>User Interface Diagrams/ Use Case Diagrams</a:t>
            </a:r>
            <a:endParaRPr/>
          </a:p>
          <a:p>
            <a:pPr indent="-342900" lvl="0" marL="342900" marR="0" rtl="0" algn="just">
              <a:spcBef>
                <a:spcPts val="480"/>
              </a:spcBef>
              <a:spcAft>
                <a:spcPts val="0"/>
              </a:spcAft>
              <a:buClr>
                <a:srgbClr val="FF0000"/>
              </a:buClr>
              <a:buSzPts val="1920"/>
              <a:buFont typeface="Arial"/>
              <a:buAutoNum type="arabicPeriod"/>
            </a:pPr>
            <a:r>
              <a:rPr lang="en-US" sz="2400">
                <a:solidFill>
                  <a:srgbClr val="0033CC"/>
                </a:solidFill>
                <a:latin typeface="Trebuchet MS"/>
                <a:ea typeface="Trebuchet MS"/>
                <a:cs typeface="Trebuchet MS"/>
                <a:sym typeface="Trebuchet MS"/>
              </a:rPr>
              <a:t>External Interfaces</a:t>
            </a:r>
            <a:endParaRPr sz="2400">
              <a:solidFill>
                <a:srgbClr val="0033CC"/>
              </a:solidFill>
              <a:latin typeface="Trebuchet MS"/>
              <a:ea typeface="Trebuchet MS"/>
              <a:cs typeface="Trebuchet MS"/>
              <a:sym typeface="Trebuchet MS"/>
            </a:endParaRPr>
          </a:p>
          <a:p>
            <a:pPr indent="-341630" lvl="0" marL="342900" marR="0" rtl="0" algn="just">
              <a:spcBef>
                <a:spcPts val="480"/>
              </a:spcBef>
              <a:spcAft>
                <a:spcPts val="0"/>
              </a:spcAft>
              <a:buClr>
                <a:srgbClr val="FF0000"/>
              </a:buClr>
              <a:buSzPts val="1900"/>
              <a:buFont typeface="Trebuchet MS"/>
              <a:buAutoNum type="arabicPeriod"/>
            </a:pPr>
            <a:r>
              <a:rPr lang="en-US" sz="2400">
                <a:solidFill>
                  <a:srgbClr val="0033CC"/>
                </a:solidFill>
                <a:latin typeface="Trebuchet MS"/>
                <a:ea typeface="Trebuchet MS"/>
                <a:cs typeface="Trebuchet MS"/>
                <a:sym typeface="Trebuchet MS"/>
              </a:rPr>
              <a:t>Deployment Diagram</a:t>
            </a:r>
            <a:endParaRPr sz="2400">
              <a:solidFill>
                <a:srgbClr val="0033CC"/>
              </a:solidFill>
              <a:latin typeface="Trebuchet MS"/>
              <a:ea typeface="Trebuchet MS"/>
              <a:cs typeface="Trebuchet MS"/>
              <a:sym typeface="Trebuchet MS"/>
            </a:endParaRPr>
          </a:p>
          <a:p>
            <a:pPr indent="-220980" lvl="0" marL="342900" marR="0" rtl="0" algn="just">
              <a:spcBef>
                <a:spcPts val="480"/>
              </a:spcBef>
              <a:spcAft>
                <a:spcPts val="0"/>
              </a:spcAft>
              <a:buClr>
                <a:srgbClr val="FF0000"/>
              </a:buClr>
              <a:buSzPts val="1920"/>
              <a:buFont typeface="Arial"/>
              <a:buNone/>
            </a:pPr>
            <a:r>
              <a:t/>
            </a:r>
            <a:endParaRPr sz="2400">
              <a:solidFill>
                <a:srgbClr val="0033CC"/>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95" name="Google Shape;95;p3"/>
          <p:cNvSpPr txBox="1"/>
          <p:nvPr/>
        </p:nvSpPr>
        <p:spPr>
          <a:xfrm>
            <a:off x="2057400" y="2238380"/>
            <a:ext cx="8077200" cy="4162419"/>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2400">
                <a:solidFill>
                  <a:srgbClr val="0000FF"/>
                </a:solidFill>
                <a:latin typeface="Trebuchet MS"/>
                <a:ea typeface="Trebuchet MS"/>
                <a:cs typeface="Trebuchet MS"/>
                <a:sym typeface="Trebuchet MS"/>
              </a:rPr>
              <a:t>Healthy eating is a important concern in ones life. So your run down to the cafeteria, may solve the food problem but eventually it takes its toll on your health, either through weight gain, lost energy, or both. </a:t>
            </a:r>
            <a:endParaRPr sz="2400">
              <a:solidFill>
                <a:srgbClr val="0000FF"/>
              </a:solidFill>
              <a:latin typeface="Trebuchet MS"/>
              <a:ea typeface="Trebuchet MS"/>
              <a:cs typeface="Trebuchet MS"/>
              <a:sym typeface="Trebuchet MS"/>
            </a:endParaRPr>
          </a:p>
          <a:p>
            <a:pPr indent="0" lvl="0" marL="0" rtl="0" algn="just">
              <a:spcBef>
                <a:spcPts val="0"/>
              </a:spcBef>
              <a:spcAft>
                <a:spcPts val="0"/>
              </a:spcAft>
              <a:buClr>
                <a:schemeClr val="dk1"/>
              </a:buClr>
              <a:buSzPts val="1100"/>
              <a:buFont typeface="Arial"/>
              <a:buNone/>
            </a:pPr>
            <a:r>
              <a:t/>
            </a:r>
            <a:endParaRPr sz="2400">
              <a:solidFill>
                <a:srgbClr val="0000FF"/>
              </a:solidFill>
              <a:latin typeface="Trebuchet MS"/>
              <a:ea typeface="Trebuchet MS"/>
              <a:cs typeface="Trebuchet MS"/>
              <a:sym typeface="Trebuchet MS"/>
            </a:endParaRPr>
          </a:p>
          <a:p>
            <a:pPr indent="0" lvl="0" marL="0" rtl="0" algn="just">
              <a:spcBef>
                <a:spcPts val="0"/>
              </a:spcBef>
              <a:spcAft>
                <a:spcPts val="0"/>
              </a:spcAft>
              <a:buClr>
                <a:schemeClr val="dk1"/>
              </a:buClr>
              <a:buSzPts val="1100"/>
              <a:buFont typeface="Arial"/>
              <a:buNone/>
            </a:pPr>
            <a:r>
              <a:rPr lang="en-US" sz="2400">
                <a:solidFill>
                  <a:srgbClr val="0000FF"/>
                </a:solidFill>
                <a:latin typeface="Trebuchet MS"/>
                <a:ea typeface="Trebuchet MS"/>
                <a:cs typeface="Trebuchet MS"/>
                <a:sym typeface="Trebuchet MS"/>
              </a:rPr>
              <a:t>Our system will help overcome this issue, by providing simple recipes which can be made by using ingredients available in the pantry as home cooked meals are proven to be nutritious and healthy. </a:t>
            </a:r>
            <a:endParaRPr sz="2400">
              <a:solidFill>
                <a:srgbClr val="0000FF"/>
              </a:solidFill>
              <a:latin typeface="Trebuchet MS"/>
              <a:ea typeface="Trebuchet MS"/>
              <a:cs typeface="Trebuchet MS"/>
              <a:sym typeface="Trebuchet MS"/>
            </a:endParaRPr>
          </a:p>
          <a:p>
            <a:pPr indent="12700" lvl="0" marL="342891" marR="0" rtl="0" algn="just">
              <a:spcBef>
                <a:spcPts val="0"/>
              </a:spcBef>
              <a:spcAft>
                <a:spcPts val="0"/>
              </a:spcAft>
              <a:buNone/>
            </a:pPr>
            <a:r>
              <a:t/>
            </a:r>
            <a:endParaRPr sz="2400">
              <a:solidFill>
                <a:srgbClr val="0000FF"/>
              </a:solidFill>
              <a:latin typeface="Trebuchet MS"/>
              <a:ea typeface="Trebuchet MS"/>
              <a:cs typeface="Trebuchet MS"/>
              <a:sym typeface="Trebuchet MS"/>
            </a:endParaRPr>
          </a:p>
        </p:txBody>
      </p:sp>
      <p:sp>
        <p:nvSpPr>
          <p:cNvPr id="96" name="Google Shape;96;p3"/>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Introduction and Motivation</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gf3f851de44_0_408"/>
          <p:cNvPicPr preferRelativeResize="0"/>
          <p:nvPr/>
        </p:nvPicPr>
        <p:blipFill>
          <a:blip r:embed="rId3">
            <a:alphaModFix/>
          </a:blip>
          <a:stretch>
            <a:fillRect/>
          </a:stretch>
        </p:blipFill>
        <p:spPr>
          <a:xfrm>
            <a:off x="1238250" y="511625"/>
            <a:ext cx="9416150" cy="5834750"/>
          </a:xfrm>
          <a:prstGeom prst="rect">
            <a:avLst/>
          </a:prstGeom>
          <a:noFill/>
          <a:ln>
            <a:noFill/>
          </a:ln>
        </p:spPr>
      </p:pic>
      <p:sp>
        <p:nvSpPr>
          <p:cNvPr id="347" name="Google Shape;347;gf3f851de44_0_408"/>
          <p:cNvSpPr txBox="1"/>
          <p:nvPr/>
        </p:nvSpPr>
        <p:spPr>
          <a:xfrm>
            <a:off x="4422300" y="6109600"/>
            <a:ext cx="3347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MASTER CLASS DIAGRAM</a:t>
            </a:r>
            <a:endParaRPr b="1" sz="2300">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gf3f851de44_0_414"/>
          <p:cNvPicPr preferRelativeResize="0"/>
          <p:nvPr/>
        </p:nvPicPr>
        <p:blipFill>
          <a:blip r:embed="rId3">
            <a:alphaModFix/>
          </a:blip>
          <a:stretch>
            <a:fillRect/>
          </a:stretch>
        </p:blipFill>
        <p:spPr>
          <a:xfrm>
            <a:off x="2832762" y="118700"/>
            <a:ext cx="6526475" cy="6620599"/>
          </a:xfrm>
          <a:prstGeom prst="rect">
            <a:avLst/>
          </a:prstGeom>
          <a:noFill/>
          <a:ln>
            <a:noFill/>
          </a:ln>
        </p:spPr>
      </p:pic>
      <p:sp>
        <p:nvSpPr>
          <p:cNvPr id="354" name="Google Shape;354;gf3f851de44_0_414"/>
          <p:cNvSpPr txBox="1"/>
          <p:nvPr/>
        </p:nvSpPr>
        <p:spPr>
          <a:xfrm>
            <a:off x="4660500" y="6200500"/>
            <a:ext cx="2871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SWIMLANE DIAGRAM</a:t>
            </a:r>
            <a:endParaRPr b="1" sz="2300">
              <a:latin typeface="Calibri"/>
              <a:ea typeface="Calibri"/>
              <a:cs typeface="Calibri"/>
              <a:sym typeface="Calibri"/>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pic>
        <p:nvPicPr>
          <p:cNvPr id="360" name="Google Shape;360;gf3f851de44_0_420"/>
          <p:cNvPicPr preferRelativeResize="0"/>
          <p:nvPr/>
        </p:nvPicPr>
        <p:blipFill>
          <a:blip r:embed="rId3">
            <a:alphaModFix/>
          </a:blip>
          <a:stretch>
            <a:fillRect/>
          </a:stretch>
        </p:blipFill>
        <p:spPr>
          <a:xfrm>
            <a:off x="2292825" y="0"/>
            <a:ext cx="7606374" cy="6289899"/>
          </a:xfrm>
          <a:prstGeom prst="rect">
            <a:avLst/>
          </a:prstGeom>
          <a:noFill/>
          <a:ln>
            <a:noFill/>
          </a:ln>
        </p:spPr>
      </p:pic>
      <p:sp>
        <p:nvSpPr>
          <p:cNvPr id="361" name="Google Shape;361;gf3f851de44_0_420"/>
          <p:cNvSpPr txBox="1"/>
          <p:nvPr/>
        </p:nvSpPr>
        <p:spPr>
          <a:xfrm>
            <a:off x="4660525" y="6068800"/>
            <a:ext cx="2946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 USE CASE DIAGRAM-1</a:t>
            </a:r>
            <a:endParaRPr b="1" sz="2300">
              <a:latin typeface="Calibri"/>
              <a:ea typeface="Calibri"/>
              <a:cs typeface="Calibri"/>
              <a:sym typeface="Calibr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pic>
        <p:nvPicPr>
          <p:cNvPr id="367" name="Google Shape;367;gf3f851de44_0_426"/>
          <p:cNvPicPr preferRelativeResize="0"/>
          <p:nvPr/>
        </p:nvPicPr>
        <p:blipFill>
          <a:blip r:embed="rId3">
            <a:alphaModFix/>
          </a:blip>
          <a:stretch>
            <a:fillRect/>
          </a:stretch>
        </p:blipFill>
        <p:spPr>
          <a:xfrm>
            <a:off x="1734913" y="192400"/>
            <a:ext cx="8722175" cy="6206150"/>
          </a:xfrm>
          <a:prstGeom prst="rect">
            <a:avLst/>
          </a:prstGeom>
          <a:noFill/>
          <a:ln>
            <a:noFill/>
          </a:ln>
        </p:spPr>
      </p:pic>
      <p:sp>
        <p:nvSpPr>
          <p:cNvPr id="368" name="Google Shape;368;gf3f851de44_0_426"/>
          <p:cNvSpPr txBox="1"/>
          <p:nvPr/>
        </p:nvSpPr>
        <p:spPr>
          <a:xfrm>
            <a:off x="4660525" y="6068800"/>
            <a:ext cx="2946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 USE CASE DIAGRAM-2</a:t>
            </a:r>
            <a:endParaRPr b="1" sz="2300">
              <a:latin typeface="Calibri"/>
              <a:ea typeface="Calibri"/>
              <a:cs typeface="Calibri"/>
              <a:sym typeface="Calibri"/>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pic>
        <p:nvPicPr>
          <p:cNvPr id="374" name="Google Shape;374;gf3f851de44_0_432"/>
          <p:cNvPicPr preferRelativeResize="0"/>
          <p:nvPr/>
        </p:nvPicPr>
        <p:blipFill>
          <a:blip r:embed="rId3">
            <a:alphaModFix/>
          </a:blip>
          <a:stretch>
            <a:fillRect/>
          </a:stretch>
        </p:blipFill>
        <p:spPr>
          <a:xfrm>
            <a:off x="2042650" y="312975"/>
            <a:ext cx="7985826" cy="5899800"/>
          </a:xfrm>
          <a:prstGeom prst="rect">
            <a:avLst/>
          </a:prstGeom>
          <a:noFill/>
          <a:ln>
            <a:noFill/>
          </a:ln>
        </p:spPr>
      </p:pic>
      <p:sp>
        <p:nvSpPr>
          <p:cNvPr id="375" name="Google Shape;375;gf3f851de44_0_432"/>
          <p:cNvSpPr txBox="1"/>
          <p:nvPr/>
        </p:nvSpPr>
        <p:spPr>
          <a:xfrm>
            <a:off x="4660525" y="6068800"/>
            <a:ext cx="2946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 USE CASE DIAGRAM-3</a:t>
            </a:r>
            <a:endParaRPr b="1" sz="230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gf3f851de44_0_438"/>
          <p:cNvPicPr preferRelativeResize="0"/>
          <p:nvPr/>
        </p:nvPicPr>
        <p:blipFill>
          <a:blip r:embed="rId3">
            <a:alphaModFix/>
          </a:blip>
          <a:stretch>
            <a:fillRect/>
          </a:stretch>
        </p:blipFill>
        <p:spPr>
          <a:xfrm>
            <a:off x="532100" y="840700"/>
            <a:ext cx="10652124" cy="5176600"/>
          </a:xfrm>
          <a:prstGeom prst="rect">
            <a:avLst/>
          </a:prstGeom>
          <a:noFill/>
          <a:ln>
            <a:noFill/>
          </a:ln>
        </p:spPr>
      </p:pic>
      <p:sp>
        <p:nvSpPr>
          <p:cNvPr id="382" name="Google Shape;382;gf3f851de44_0_438"/>
          <p:cNvSpPr txBox="1"/>
          <p:nvPr/>
        </p:nvSpPr>
        <p:spPr>
          <a:xfrm>
            <a:off x="4660525" y="6068800"/>
            <a:ext cx="3521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 DEPLOYMENT DIAGRAM</a:t>
            </a:r>
            <a:endParaRPr b="1" sz="23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15"/>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89" name="Google Shape;389;p15"/>
          <p:cNvSpPr txBox="1"/>
          <p:nvPr/>
        </p:nvSpPr>
        <p:spPr>
          <a:xfrm>
            <a:off x="1905000" y="1143002"/>
            <a:ext cx="87630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Project Progress</a:t>
            </a:r>
            <a:endParaRPr sz="2400">
              <a:solidFill>
                <a:schemeClr val="dk1"/>
              </a:solidFill>
              <a:latin typeface="Arial"/>
              <a:ea typeface="Arial"/>
              <a:cs typeface="Arial"/>
              <a:sym typeface="Arial"/>
            </a:endParaRPr>
          </a:p>
        </p:txBody>
      </p:sp>
      <p:sp>
        <p:nvSpPr>
          <p:cNvPr id="390" name="Google Shape;390;p15"/>
          <p:cNvSpPr txBox="1"/>
          <p:nvPr/>
        </p:nvSpPr>
        <p:spPr>
          <a:xfrm>
            <a:off x="1981200" y="1752600"/>
            <a:ext cx="8229600" cy="47244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Literature survey pertaining to various models and approaches studied and analysed so far.</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Understanding the user environment to design a compatible user interface.</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Finalising on the best working models for the functionalities to perform their best.</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Finalising</a:t>
            </a:r>
            <a:r>
              <a:rPr lang="en-US" sz="2400">
                <a:solidFill>
                  <a:srgbClr val="0033CC"/>
                </a:solidFill>
                <a:latin typeface="Trebuchet MS"/>
                <a:ea typeface="Trebuchet MS"/>
                <a:cs typeface="Trebuchet MS"/>
                <a:sym typeface="Trebuchet MS"/>
              </a:rPr>
              <a:t> the datasets </a:t>
            </a:r>
            <a:r>
              <a:rPr lang="en-US" sz="2400">
                <a:solidFill>
                  <a:srgbClr val="0033CC"/>
                </a:solidFill>
                <a:latin typeface="Trebuchet MS"/>
                <a:ea typeface="Trebuchet MS"/>
                <a:cs typeface="Trebuchet MS"/>
                <a:sym typeface="Trebuchet MS"/>
              </a:rPr>
              <a:t>that</a:t>
            </a:r>
            <a:r>
              <a:rPr lang="en-US" sz="2400">
                <a:solidFill>
                  <a:srgbClr val="0033CC"/>
                </a:solidFill>
                <a:latin typeface="Trebuchet MS"/>
                <a:ea typeface="Trebuchet MS"/>
                <a:cs typeface="Trebuchet MS"/>
                <a:sym typeface="Trebuchet MS"/>
              </a:rPr>
              <a:t> will be used for the system.</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16"/>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96" name="Google Shape;396;p16"/>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Capstone (Phase-I &amp; Phase-II) Project Timeline</a:t>
            </a:r>
            <a:endParaRPr sz="2400">
              <a:solidFill>
                <a:srgbClr val="FF0000"/>
              </a:solidFill>
              <a:latin typeface="Trebuchet MS"/>
              <a:ea typeface="Trebuchet MS"/>
              <a:cs typeface="Trebuchet MS"/>
              <a:sym typeface="Trebuchet MS"/>
            </a:endParaRPr>
          </a:p>
        </p:txBody>
      </p:sp>
      <p:sp>
        <p:nvSpPr>
          <p:cNvPr id="397" name="Google Shape;397;p16"/>
          <p:cNvSpPr txBox="1"/>
          <p:nvPr/>
        </p:nvSpPr>
        <p:spPr>
          <a:xfrm>
            <a:off x="1066800" y="2003213"/>
            <a:ext cx="8839199" cy="2825389"/>
          </a:xfrm>
          <a:prstGeom prst="rect">
            <a:avLst/>
          </a:prstGeom>
          <a:noFill/>
          <a:ln>
            <a:noFill/>
          </a:ln>
        </p:spPr>
        <p:txBody>
          <a:bodyPr anchorCtr="0" anchor="t" bIns="45700" lIns="91425" spcFirstLastPara="1" rIns="91425" wrap="square" tIns="45700">
            <a:spAutoFit/>
          </a:bodyPr>
          <a:lstStyle/>
          <a:p>
            <a:pPr indent="-342900" lvl="0" marL="685791" marR="0" rtl="0" algn="just">
              <a:spcBef>
                <a:spcPts val="0"/>
              </a:spcBef>
              <a:spcAft>
                <a:spcPts val="0"/>
              </a:spcAft>
              <a:buNone/>
            </a:pPr>
            <a:r>
              <a:rPr lang="en-US" sz="2400">
                <a:solidFill>
                  <a:srgbClr val="0033CC"/>
                </a:solidFill>
                <a:latin typeface="Trebuchet MS"/>
                <a:ea typeface="Trebuchet MS"/>
                <a:cs typeface="Trebuchet MS"/>
                <a:sym typeface="Trebuchet MS"/>
              </a:rPr>
              <a:t>Provide </a:t>
            </a:r>
            <a:endParaRPr/>
          </a:p>
          <a:p>
            <a:pPr indent="-342900" lvl="0" marL="685791" marR="0" rtl="0" algn="just">
              <a:spcBef>
                <a:spcPts val="0"/>
              </a:spcBef>
              <a:spcAft>
                <a:spcPts val="0"/>
              </a:spcAft>
              <a:buClr>
                <a:srgbClr val="0033CC"/>
              </a:buClr>
              <a:buSzPts val="2400"/>
              <a:buFont typeface="Arial"/>
              <a:buChar char="•"/>
            </a:pPr>
            <a:r>
              <a:rPr lang="en-US" sz="2400">
                <a:solidFill>
                  <a:srgbClr val="0033CC"/>
                </a:solidFill>
                <a:latin typeface="Trebuchet MS"/>
                <a:ea typeface="Trebuchet MS"/>
                <a:cs typeface="Trebuchet MS"/>
                <a:sym typeface="Trebuchet MS"/>
              </a:rPr>
              <a:t>The timelines for execution of the project through Gantt chart.</a:t>
            </a:r>
            <a:endParaRPr/>
          </a:p>
          <a:p>
            <a:pPr indent="-342900" lvl="0" marL="685791" marR="0" rtl="0" algn="just">
              <a:spcBef>
                <a:spcPts val="0"/>
              </a:spcBef>
              <a:spcAft>
                <a:spcPts val="0"/>
              </a:spcAft>
              <a:buClr>
                <a:srgbClr val="0033CC"/>
              </a:buClr>
              <a:buSzPts val="2400"/>
              <a:buFont typeface="Arial"/>
              <a:buChar char="•"/>
            </a:pPr>
            <a:r>
              <a:rPr lang="en-US" sz="2400">
                <a:solidFill>
                  <a:srgbClr val="0033CC"/>
                </a:solidFill>
                <a:latin typeface="Trebuchet MS"/>
                <a:ea typeface="Trebuchet MS"/>
                <a:cs typeface="Trebuchet MS"/>
                <a:sym typeface="Trebuchet MS"/>
              </a:rPr>
              <a:t>The plan in terms of efforts by individuals in the team. </a:t>
            </a:r>
            <a:endParaRPr/>
          </a:p>
          <a:p>
            <a:pPr indent="-342900" lvl="0" marL="685791" marR="0" rtl="0" algn="just">
              <a:spcBef>
                <a:spcPts val="0"/>
              </a:spcBef>
              <a:spcAft>
                <a:spcPts val="0"/>
              </a:spcAft>
              <a:buClr>
                <a:srgbClr val="0033CC"/>
              </a:buClr>
              <a:buSzPts val="2400"/>
              <a:buFont typeface="Arial"/>
              <a:buChar char="•"/>
            </a:pPr>
            <a:r>
              <a:rPr lang="en-US" sz="2400">
                <a:solidFill>
                  <a:srgbClr val="0033CC"/>
                </a:solidFill>
                <a:latin typeface="Trebuchet MS"/>
                <a:ea typeface="Trebuchet MS"/>
                <a:cs typeface="Trebuchet MS"/>
                <a:sym typeface="Trebuchet MS"/>
              </a:rPr>
              <a:t>Mention the tasks involved in different stages.</a:t>
            </a:r>
            <a:endParaRPr/>
          </a:p>
          <a:p>
            <a:pPr indent="-112712" lvl="1" marL="1077913" marR="0" rtl="0" algn="just">
              <a:spcBef>
                <a:spcPts val="0"/>
              </a:spcBef>
              <a:spcAft>
                <a:spcPts val="0"/>
              </a:spcAft>
              <a:buClr>
                <a:schemeClr val="dk1"/>
              </a:buClr>
              <a:buSzPts val="2400"/>
              <a:buFont typeface="Noto Sans Symbols"/>
              <a:buNone/>
            </a:pPr>
            <a:r>
              <a:t/>
            </a:r>
            <a:endParaRPr b="0" i="0" sz="2400" u="none" cap="none" strike="noStrike">
              <a:solidFill>
                <a:srgbClr val="0033CC"/>
              </a:solidFill>
              <a:latin typeface="Trebuchet MS"/>
              <a:ea typeface="Trebuchet MS"/>
              <a:cs typeface="Trebuchet MS"/>
              <a:sym typeface="Trebuchet MS"/>
            </a:endParaRPr>
          </a:p>
          <a:p>
            <a:pPr indent="-265113" lvl="1" marL="1077913" marR="0" rtl="0" algn="just">
              <a:spcBef>
                <a:spcPts val="480"/>
              </a:spcBef>
              <a:spcAft>
                <a:spcPts val="0"/>
              </a:spcAft>
              <a:buNone/>
            </a:pPr>
            <a:r>
              <a:t/>
            </a:r>
            <a:endParaRPr b="0" i="0" sz="2400" u="none" cap="none" strike="noStrike">
              <a:solidFill>
                <a:srgbClr val="0000FF"/>
              </a:solidFill>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gf3f851de44_0_312"/>
          <p:cNvPicPr preferRelativeResize="0"/>
          <p:nvPr/>
        </p:nvPicPr>
        <p:blipFill rotWithShape="1">
          <a:blip r:embed="rId3">
            <a:alphaModFix/>
          </a:blip>
          <a:srcRect b="0" l="0" r="0" t="19178"/>
          <a:stretch/>
        </p:blipFill>
        <p:spPr>
          <a:xfrm>
            <a:off x="152400" y="2054673"/>
            <a:ext cx="11887201" cy="4353276"/>
          </a:xfrm>
          <a:prstGeom prst="rect">
            <a:avLst/>
          </a:prstGeom>
          <a:noFill/>
          <a:ln>
            <a:noFill/>
          </a:ln>
        </p:spPr>
      </p:pic>
      <p:sp>
        <p:nvSpPr>
          <p:cNvPr id="404" name="Google Shape;404;gf3f851de44_0_312"/>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05" name="Google Shape;405;gf3f851de44_0_312"/>
          <p:cNvSpPr txBox="1"/>
          <p:nvPr/>
        </p:nvSpPr>
        <p:spPr>
          <a:xfrm>
            <a:off x="2895600" y="11430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Capstone (Phase-I &amp; Phase-II) Project Timeline</a:t>
            </a:r>
            <a:endParaRPr sz="2400">
              <a:solidFill>
                <a:srgbClr val="FF0000"/>
              </a:solidFill>
              <a:latin typeface="Trebuchet MS"/>
              <a:ea typeface="Trebuchet MS"/>
              <a:cs typeface="Trebuchet MS"/>
              <a:sym typeface="Trebuchet MS"/>
            </a:endParaRPr>
          </a:p>
        </p:txBody>
      </p:sp>
      <p:sp>
        <p:nvSpPr>
          <p:cNvPr id="406" name="Google Shape;406;gf3f851de44_0_312"/>
          <p:cNvSpPr txBox="1"/>
          <p:nvPr/>
        </p:nvSpPr>
        <p:spPr>
          <a:xfrm>
            <a:off x="4914150" y="1581150"/>
            <a:ext cx="3735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solidFill>
                  <a:srgbClr val="8E7CC3"/>
                </a:solidFill>
                <a:latin typeface="Calibri"/>
                <a:ea typeface="Calibri"/>
                <a:cs typeface="Calibri"/>
                <a:sym typeface="Calibri"/>
              </a:rPr>
              <a:t>GANTT  CHART</a:t>
            </a:r>
            <a:endParaRPr sz="2900">
              <a:solidFill>
                <a:srgbClr val="8E7CC3"/>
              </a:solidFill>
              <a:latin typeface="Calibri"/>
              <a:ea typeface="Calibri"/>
              <a:cs typeface="Calibri"/>
              <a:sym typeface="Calibri"/>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gf3f851de44_0_320"/>
          <p:cNvSpPr txBox="1"/>
          <p:nvPr/>
        </p:nvSpPr>
        <p:spPr>
          <a:xfrm>
            <a:off x="644650" y="-34024239"/>
            <a:ext cx="111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p:txBody>
      </p:sp>
      <p:sp>
        <p:nvSpPr>
          <p:cNvPr id="413" name="Google Shape;413;gf3f851de44_0_320"/>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14" name="Google Shape;414;gf3f851de44_0_320"/>
          <p:cNvSpPr txBox="1"/>
          <p:nvPr/>
        </p:nvSpPr>
        <p:spPr>
          <a:xfrm>
            <a:off x="2895600" y="11430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Capstone (Phase-I &amp; Phase-II) Project Timeline</a:t>
            </a:r>
            <a:endParaRPr sz="2400">
              <a:solidFill>
                <a:srgbClr val="FF0000"/>
              </a:solidFill>
              <a:latin typeface="Trebuchet MS"/>
              <a:ea typeface="Trebuchet MS"/>
              <a:cs typeface="Trebuchet MS"/>
              <a:sym typeface="Trebuchet MS"/>
            </a:endParaRPr>
          </a:p>
        </p:txBody>
      </p:sp>
      <p:sp>
        <p:nvSpPr>
          <p:cNvPr id="415" name="Google Shape;415;gf3f851de44_0_320"/>
          <p:cNvSpPr txBox="1"/>
          <p:nvPr/>
        </p:nvSpPr>
        <p:spPr>
          <a:xfrm>
            <a:off x="1800400" y="2182675"/>
            <a:ext cx="8839500" cy="3324600"/>
          </a:xfrm>
          <a:prstGeom prst="rect">
            <a:avLst/>
          </a:prstGeom>
          <a:noFill/>
          <a:ln>
            <a:noFill/>
          </a:ln>
        </p:spPr>
        <p:txBody>
          <a:bodyPr anchorCtr="0" anchor="t" bIns="45700" lIns="91425" spcFirstLastPara="1" rIns="91425" wrap="square" tIns="45700">
            <a:spAutoFit/>
          </a:bodyPr>
          <a:lstStyle/>
          <a:p>
            <a:pPr indent="457200" lvl="0" marL="0" marR="0" rtl="0" algn="just">
              <a:spcBef>
                <a:spcPts val="0"/>
              </a:spcBef>
              <a:spcAft>
                <a:spcPts val="0"/>
              </a:spcAft>
              <a:buNone/>
            </a:pPr>
            <a:r>
              <a:rPr lang="en-US" sz="2400">
                <a:solidFill>
                  <a:srgbClr val="0033CC"/>
                </a:solidFill>
                <a:latin typeface="Trebuchet MS"/>
                <a:ea typeface="Trebuchet MS"/>
                <a:cs typeface="Trebuchet MS"/>
                <a:sym typeface="Trebuchet MS"/>
              </a:rPr>
              <a:t>The plan in terms of efforts by individuals in the team:</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381000" lvl="0" marL="914400" marR="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Everyone will participate in pair programming</a:t>
            </a:r>
            <a:endParaRPr sz="2400">
              <a:solidFill>
                <a:srgbClr val="0033CC"/>
              </a:solidFill>
              <a:latin typeface="Trebuchet MS"/>
              <a:ea typeface="Trebuchet MS"/>
              <a:cs typeface="Trebuchet MS"/>
              <a:sym typeface="Trebuchet MS"/>
            </a:endParaRPr>
          </a:p>
          <a:p>
            <a:pPr indent="-381000" lvl="0" marL="914400" marR="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Everyone will be doing their individual research and will be briefing everyone about it.</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a:p>
          <a:p>
            <a:pPr indent="-112712" lvl="1" marL="1077912" marR="0" rtl="0" algn="just">
              <a:spcBef>
                <a:spcPts val="0"/>
              </a:spcBef>
              <a:spcAft>
                <a:spcPts val="0"/>
              </a:spcAft>
              <a:buClr>
                <a:schemeClr val="dk1"/>
              </a:buClr>
              <a:buSzPts val="2400"/>
              <a:buFont typeface="Noto Sans Symbols"/>
              <a:buNone/>
            </a:pPr>
            <a:r>
              <a:t/>
            </a:r>
            <a:endParaRPr b="0" i="0" sz="2400" u="none" cap="none" strike="noStrike">
              <a:solidFill>
                <a:srgbClr val="0033CC"/>
              </a:solidFill>
              <a:latin typeface="Trebuchet MS"/>
              <a:ea typeface="Trebuchet MS"/>
              <a:cs typeface="Trebuchet MS"/>
              <a:sym typeface="Trebuchet MS"/>
            </a:endParaRPr>
          </a:p>
          <a:p>
            <a:pPr indent="-265112" lvl="1" marL="1077912" marR="0" rtl="0" algn="just">
              <a:spcBef>
                <a:spcPts val="480"/>
              </a:spcBef>
              <a:spcAft>
                <a:spcPts val="0"/>
              </a:spcAft>
              <a:buNone/>
            </a:pPr>
            <a:r>
              <a:t/>
            </a:r>
            <a:endParaRPr b="0" i="0" sz="2400" u="none" cap="none" strike="noStrike">
              <a:solidFill>
                <a:srgbClr val="0000FF"/>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4"/>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03" name="Google Shape;103;p4"/>
          <p:cNvSpPr txBox="1"/>
          <p:nvPr/>
        </p:nvSpPr>
        <p:spPr>
          <a:xfrm>
            <a:off x="2071925" y="2005900"/>
            <a:ext cx="8709000" cy="4162500"/>
          </a:xfrm>
          <a:prstGeom prst="rect">
            <a:avLst/>
          </a:prstGeom>
          <a:noFill/>
          <a:ln>
            <a:noFill/>
          </a:ln>
        </p:spPr>
        <p:txBody>
          <a:bodyPr anchorCtr="0" anchor="t" bIns="45700" lIns="91425" spcFirstLastPara="1" rIns="91425" wrap="square" tIns="45700">
            <a:noAutofit/>
          </a:bodyPr>
          <a:lstStyle/>
          <a:p>
            <a:pPr indent="0" lvl="0" marL="0" rtl="0" algn="just">
              <a:spcBef>
                <a:spcPts val="480"/>
              </a:spcBef>
              <a:spcAft>
                <a:spcPts val="0"/>
              </a:spcAft>
              <a:buNone/>
            </a:pPr>
            <a:r>
              <a:rPr lang="en-US" sz="2400">
                <a:solidFill>
                  <a:srgbClr val="0000FF"/>
                </a:solidFill>
                <a:latin typeface="Trebuchet MS"/>
                <a:ea typeface="Trebuchet MS"/>
                <a:cs typeface="Trebuchet MS"/>
                <a:sym typeface="Trebuchet MS"/>
              </a:rPr>
              <a:t>The main objective of the proposed system is to assist users to decide what they can cook with the available resources. By pointing the camera at the food ingredients, users can immediately build a plan or have an idea of what they will be cooking, based on our recommendations along with the nutritional value of the recipe.</a:t>
            </a:r>
            <a:endParaRPr sz="2400">
              <a:solidFill>
                <a:srgbClr val="0000FF"/>
              </a:solidFill>
              <a:latin typeface="Trebuchet MS"/>
              <a:ea typeface="Trebuchet MS"/>
              <a:cs typeface="Trebuchet MS"/>
              <a:sym typeface="Trebuchet MS"/>
            </a:endParaRPr>
          </a:p>
          <a:p>
            <a:pPr indent="0" lvl="0" marL="0" rtl="0" algn="just">
              <a:spcBef>
                <a:spcPts val="480"/>
              </a:spcBef>
              <a:spcAft>
                <a:spcPts val="0"/>
              </a:spcAft>
              <a:buNone/>
            </a:pPr>
            <a:r>
              <a:t/>
            </a:r>
            <a:endParaRPr sz="2400">
              <a:solidFill>
                <a:srgbClr val="0000FF"/>
              </a:solidFill>
              <a:latin typeface="Trebuchet MS"/>
              <a:ea typeface="Trebuchet MS"/>
              <a:cs typeface="Trebuchet MS"/>
              <a:sym typeface="Trebuchet MS"/>
            </a:endParaRPr>
          </a:p>
          <a:p>
            <a:pPr indent="0" lvl="0" marL="0" rtl="0" algn="just">
              <a:spcBef>
                <a:spcPts val="480"/>
              </a:spcBef>
              <a:spcAft>
                <a:spcPts val="0"/>
              </a:spcAft>
              <a:buNone/>
            </a:pPr>
            <a:r>
              <a:rPr lang="en-US" sz="2400">
                <a:solidFill>
                  <a:srgbClr val="0000FF"/>
                </a:solidFill>
                <a:latin typeface="Trebuchet MS"/>
                <a:ea typeface="Trebuchet MS"/>
                <a:cs typeface="Trebuchet MS"/>
                <a:sym typeface="Trebuchet MS"/>
              </a:rPr>
              <a:t>There are three main parts to this project: </a:t>
            </a:r>
            <a:r>
              <a:rPr b="1" lang="en-US" sz="2400">
                <a:solidFill>
                  <a:srgbClr val="0000FF"/>
                </a:solidFill>
                <a:latin typeface="Trebuchet MS"/>
                <a:ea typeface="Trebuchet MS"/>
                <a:cs typeface="Trebuchet MS"/>
                <a:sym typeface="Trebuchet MS"/>
              </a:rPr>
              <a:t>Computer vision</a:t>
            </a:r>
            <a:r>
              <a:rPr lang="en-US" sz="2400">
                <a:solidFill>
                  <a:srgbClr val="0000FF"/>
                </a:solidFill>
                <a:latin typeface="Trebuchet MS"/>
                <a:ea typeface="Trebuchet MS"/>
                <a:cs typeface="Trebuchet MS"/>
                <a:sym typeface="Trebuchet MS"/>
              </a:rPr>
              <a:t> to scan the ingredients; </a:t>
            </a:r>
            <a:r>
              <a:rPr b="1" lang="en-US" sz="2400">
                <a:solidFill>
                  <a:srgbClr val="0000FF"/>
                </a:solidFill>
                <a:latin typeface="Trebuchet MS"/>
                <a:ea typeface="Trebuchet MS"/>
                <a:cs typeface="Trebuchet MS"/>
                <a:sym typeface="Trebuchet MS"/>
              </a:rPr>
              <a:t>Machine learning </a:t>
            </a:r>
            <a:r>
              <a:rPr lang="en-US" sz="2400">
                <a:solidFill>
                  <a:srgbClr val="0000FF"/>
                </a:solidFill>
                <a:latin typeface="Trebuchet MS"/>
                <a:ea typeface="Trebuchet MS"/>
                <a:cs typeface="Trebuchet MS"/>
                <a:sym typeface="Trebuchet MS"/>
              </a:rPr>
              <a:t>to label the ingredients; to </a:t>
            </a:r>
            <a:r>
              <a:rPr b="1" lang="en-US" sz="2400">
                <a:solidFill>
                  <a:srgbClr val="0000FF"/>
                </a:solidFill>
                <a:latin typeface="Trebuchet MS"/>
                <a:ea typeface="Trebuchet MS"/>
                <a:cs typeface="Trebuchet MS"/>
                <a:sym typeface="Trebuchet MS"/>
              </a:rPr>
              <a:t>search the database</a:t>
            </a:r>
            <a:r>
              <a:rPr lang="en-US" sz="2400">
                <a:solidFill>
                  <a:srgbClr val="0000FF"/>
                </a:solidFill>
                <a:latin typeface="Trebuchet MS"/>
                <a:ea typeface="Trebuchet MS"/>
                <a:cs typeface="Trebuchet MS"/>
                <a:sym typeface="Trebuchet MS"/>
              </a:rPr>
              <a:t> for recipes from the dataset based on the ingredients, if the recipe is  not present, perform web scraping.</a:t>
            </a:r>
            <a:endParaRPr sz="2400">
              <a:solidFill>
                <a:srgbClr val="0000FF"/>
              </a:solidFill>
              <a:latin typeface="Trebuchet MS"/>
              <a:ea typeface="Trebuchet MS"/>
              <a:cs typeface="Trebuchet MS"/>
              <a:sym typeface="Trebuchet MS"/>
            </a:endParaRPr>
          </a:p>
          <a:p>
            <a:pPr indent="0" lvl="0" marL="914400" marR="0" rtl="0" algn="just">
              <a:spcBef>
                <a:spcPts val="480"/>
              </a:spcBef>
              <a:spcAft>
                <a:spcPts val="0"/>
              </a:spcAft>
              <a:buNone/>
            </a:pPr>
            <a:r>
              <a:t/>
            </a:r>
            <a:endParaRPr sz="2400">
              <a:solidFill>
                <a:srgbClr val="0000FF"/>
              </a:solidFill>
              <a:latin typeface="Trebuchet MS"/>
              <a:ea typeface="Trebuchet MS"/>
              <a:cs typeface="Trebuchet MS"/>
              <a:sym typeface="Trebuchet MS"/>
            </a:endParaRPr>
          </a:p>
        </p:txBody>
      </p:sp>
      <p:sp>
        <p:nvSpPr>
          <p:cNvPr id="104" name="Google Shape;104;p4"/>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Problem Statement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gf3f851de44_0_328"/>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2" name="Google Shape;422;gf3f851de44_0_328"/>
          <p:cNvSpPr txBox="1"/>
          <p:nvPr/>
        </p:nvSpPr>
        <p:spPr>
          <a:xfrm>
            <a:off x="2895600" y="11430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Capstone (Phase-I &amp; Phase-II) Project Timeline</a:t>
            </a:r>
            <a:endParaRPr sz="2400">
              <a:solidFill>
                <a:srgbClr val="FF0000"/>
              </a:solidFill>
              <a:latin typeface="Trebuchet MS"/>
              <a:ea typeface="Trebuchet MS"/>
              <a:cs typeface="Trebuchet MS"/>
              <a:sym typeface="Trebuchet MS"/>
            </a:endParaRPr>
          </a:p>
        </p:txBody>
      </p:sp>
      <p:pic>
        <p:nvPicPr>
          <p:cNvPr id="423" name="Google Shape;423;gf3f851de44_0_328"/>
          <p:cNvPicPr preferRelativeResize="0"/>
          <p:nvPr/>
        </p:nvPicPr>
        <p:blipFill>
          <a:blip r:embed="rId3">
            <a:alphaModFix/>
          </a:blip>
          <a:stretch>
            <a:fillRect/>
          </a:stretch>
        </p:blipFill>
        <p:spPr>
          <a:xfrm>
            <a:off x="717475" y="1617750"/>
            <a:ext cx="10873073" cy="5145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sp>
        <p:nvSpPr>
          <p:cNvPr id="428" name="Google Shape;428;gf3f851de44_0_234"/>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gf3f851de44_0_234"/>
          <p:cNvSpPr txBox="1"/>
          <p:nvPr/>
        </p:nvSpPr>
        <p:spPr>
          <a:xfrm>
            <a:off x="2895600" y="11430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Conclusion</a:t>
            </a:r>
            <a:endParaRPr sz="2400">
              <a:solidFill>
                <a:schemeClr val="dk1"/>
              </a:solidFill>
              <a:latin typeface="Arial"/>
              <a:ea typeface="Arial"/>
              <a:cs typeface="Arial"/>
              <a:sym typeface="Arial"/>
            </a:endParaRPr>
          </a:p>
        </p:txBody>
      </p:sp>
      <p:sp>
        <p:nvSpPr>
          <p:cNvPr id="430" name="Google Shape;430;gf3f851de44_0_234"/>
          <p:cNvSpPr txBox="1"/>
          <p:nvPr/>
        </p:nvSpPr>
        <p:spPr>
          <a:xfrm>
            <a:off x="2133601" y="1905001"/>
            <a:ext cx="8839200" cy="4525200"/>
          </a:xfrm>
          <a:prstGeom prst="rect">
            <a:avLst/>
          </a:prstGeom>
          <a:noFill/>
          <a:ln>
            <a:noFill/>
          </a:ln>
        </p:spPr>
        <p:txBody>
          <a:bodyPr anchorCtr="0" anchor="t" bIns="45700" lIns="91425" spcFirstLastPara="1" rIns="91425" wrap="square" tIns="45700">
            <a:spAutoFit/>
          </a:bodyPr>
          <a:lstStyle/>
          <a:p>
            <a:pPr indent="-381000" lvl="0" marL="457200" marR="0" rtl="0" algn="just">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Computer Vision</a:t>
            </a:r>
            <a:r>
              <a:rPr lang="en-US" sz="2400">
                <a:solidFill>
                  <a:srgbClr val="0033CC"/>
                </a:solidFill>
                <a:latin typeface="Trebuchet MS"/>
                <a:ea typeface="Trebuchet MS"/>
                <a:cs typeface="Trebuchet MS"/>
                <a:sym typeface="Trebuchet MS"/>
              </a:rPr>
              <a:t> - Object detection is a computer vision technique that allows us to identify and locate objects in an image or video. Here, we use a camera to scan the ingredients present in the pantry.</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381000" lvl="0" marL="457200" marR="0" rtl="0" algn="just">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Machine Learning</a:t>
            </a:r>
            <a:r>
              <a:rPr lang="en-US" sz="2400">
                <a:solidFill>
                  <a:srgbClr val="0033CC"/>
                </a:solidFill>
                <a:latin typeface="Trebuchet MS"/>
                <a:ea typeface="Trebuchet MS"/>
                <a:cs typeface="Trebuchet MS"/>
                <a:sym typeface="Trebuchet MS"/>
              </a:rPr>
              <a:t> - In machine learning, data labeling is the process of identifying raw data and adding one or more meaningful labels to provide context so that a machine learning model can learn from it. The ingredients scanned by using CV are now labeled using ML models for accurate results .</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f3f851de44_0_240"/>
          <p:cNvSpPr/>
          <p:nvPr/>
        </p:nvSpPr>
        <p:spPr>
          <a:xfrm>
            <a:off x="3048000" y="1581155"/>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6" name="Google Shape;436;gf3f851de44_0_240"/>
          <p:cNvSpPr txBox="1"/>
          <p:nvPr/>
        </p:nvSpPr>
        <p:spPr>
          <a:xfrm>
            <a:off x="2895600" y="1143002"/>
            <a:ext cx="7772400" cy="461700"/>
          </a:xfrm>
          <a:prstGeom prst="rect">
            <a:avLst/>
          </a:prstGeom>
          <a:noFill/>
          <a:ln>
            <a:noFill/>
          </a:ln>
        </p:spPr>
        <p:txBody>
          <a:bodyPr anchorCtr="0" anchor="t" bIns="45700" lIns="91425" spcFirstLastPara="1" rIns="91425" wrap="square" tIns="45700">
            <a:spAutoFit/>
          </a:bodyPr>
          <a:lstStyle/>
          <a:p>
            <a:pPr indent="-342900" lvl="0" marL="342900" marR="0" rtl="0" algn="r">
              <a:spcBef>
                <a:spcPts val="0"/>
              </a:spcBef>
              <a:spcAft>
                <a:spcPts val="0"/>
              </a:spcAft>
              <a:buNone/>
            </a:pPr>
            <a:r>
              <a:rPr lang="en-US" sz="2400">
                <a:solidFill>
                  <a:srgbClr val="FF0000"/>
                </a:solidFill>
                <a:latin typeface="Trebuchet MS"/>
                <a:ea typeface="Trebuchet MS"/>
                <a:cs typeface="Trebuchet MS"/>
                <a:sym typeface="Trebuchet MS"/>
              </a:rPr>
              <a:t>Conclusion</a:t>
            </a:r>
            <a:endParaRPr sz="2400">
              <a:solidFill>
                <a:schemeClr val="dk1"/>
              </a:solidFill>
              <a:latin typeface="Arial"/>
              <a:ea typeface="Arial"/>
              <a:cs typeface="Arial"/>
              <a:sym typeface="Arial"/>
            </a:endParaRPr>
          </a:p>
        </p:txBody>
      </p:sp>
      <p:sp>
        <p:nvSpPr>
          <p:cNvPr id="437" name="Google Shape;437;gf3f851de44_0_240"/>
          <p:cNvSpPr txBox="1"/>
          <p:nvPr/>
        </p:nvSpPr>
        <p:spPr>
          <a:xfrm>
            <a:off x="2158076" y="1706601"/>
            <a:ext cx="8839200" cy="5264100"/>
          </a:xfrm>
          <a:prstGeom prst="rect">
            <a:avLst/>
          </a:prstGeom>
          <a:noFill/>
          <a:ln>
            <a:noFill/>
          </a:ln>
        </p:spPr>
        <p:txBody>
          <a:bodyPr anchorCtr="0" anchor="t" bIns="45700" lIns="91425" spcFirstLastPara="1" rIns="91425" wrap="square" tIns="45700">
            <a:spAutoFit/>
          </a:bodyPr>
          <a:lstStyle/>
          <a:p>
            <a:pPr indent="-381000" lvl="0" marL="457200" marR="0" rtl="0" algn="just">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Search / Web Scraping</a:t>
            </a:r>
            <a:r>
              <a:rPr lang="en-US" sz="2400">
                <a:solidFill>
                  <a:srgbClr val="0033CC"/>
                </a:solidFill>
                <a:latin typeface="Trebuchet MS"/>
                <a:ea typeface="Trebuchet MS"/>
                <a:cs typeface="Trebuchet MS"/>
                <a:sym typeface="Trebuchet MS"/>
              </a:rPr>
              <a:t> - The recipe for the  list of labeled ingredients obtained from the above steps is searched from the predefined database. If the ingredients do not match with the existing data, web scraping is performed. The list of recipes which meet the requirements are returned to the user, to choose from. </a:t>
            </a:r>
            <a:endParaRPr sz="2400">
              <a:solidFill>
                <a:srgbClr val="0033CC"/>
              </a:solidFill>
              <a:latin typeface="Trebuchet MS"/>
              <a:ea typeface="Trebuchet MS"/>
              <a:cs typeface="Trebuchet MS"/>
              <a:sym typeface="Trebuchet MS"/>
            </a:endParaRPr>
          </a:p>
          <a:p>
            <a:pPr indent="0" lvl="0" marL="45720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a:p>
            <a:pPr indent="-381000" lvl="0" marL="457200" marR="0" rtl="0" algn="just">
              <a:spcBef>
                <a:spcPts val="0"/>
              </a:spcBef>
              <a:spcAft>
                <a:spcPts val="0"/>
              </a:spcAft>
              <a:buClr>
                <a:srgbClr val="0033CC"/>
              </a:buClr>
              <a:buSzPts val="2400"/>
              <a:buFont typeface="Trebuchet MS"/>
              <a:buChar char="●"/>
            </a:pPr>
            <a:r>
              <a:rPr b="1" lang="en-US" sz="2400">
                <a:solidFill>
                  <a:srgbClr val="0033CC"/>
                </a:solidFill>
                <a:latin typeface="Trebuchet MS"/>
                <a:ea typeface="Trebuchet MS"/>
                <a:cs typeface="Trebuchet MS"/>
                <a:sym typeface="Trebuchet MS"/>
              </a:rPr>
              <a:t>Mobile Application</a:t>
            </a:r>
            <a:r>
              <a:rPr lang="en-US" sz="2400">
                <a:solidFill>
                  <a:srgbClr val="0033CC"/>
                </a:solidFill>
                <a:latin typeface="Trebuchet MS"/>
                <a:ea typeface="Trebuchet MS"/>
                <a:cs typeface="Trebuchet MS"/>
                <a:sym typeface="Trebuchet MS"/>
              </a:rPr>
              <a:t> - A simple UI will be created where the user can login and create an account. Once logged in, the user can upload the images of ingredients. These images are processed and the list of suitable recipes are recommended. Additionally, the calories of each recipe will be displayed.</a:t>
            </a:r>
            <a:endParaRPr sz="2400">
              <a:solidFill>
                <a:srgbClr val="0033CC"/>
              </a:solidFill>
              <a:latin typeface="Trebuchet MS"/>
              <a:ea typeface="Trebuchet MS"/>
              <a:cs typeface="Trebuchet MS"/>
              <a:sym typeface="Trebuchet MS"/>
            </a:endParaRPr>
          </a:p>
          <a:p>
            <a:pPr indent="0" lvl="0" marL="0" marR="0" rtl="0" algn="just">
              <a:spcBef>
                <a:spcPts val="0"/>
              </a:spcBef>
              <a:spcAft>
                <a:spcPts val="0"/>
              </a:spcAft>
              <a:buNone/>
            </a:pPr>
            <a:r>
              <a:t/>
            </a:r>
            <a:endParaRPr sz="2400">
              <a:solidFill>
                <a:srgbClr val="0033CC"/>
              </a:solidFill>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19"/>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44" name="Google Shape;444;p19"/>
          <p:cNvSpPr txBox="1"/>
          <p:nvPr/>
        </p:nvSpPr>
        <p:spPr>
          <a:xfrm>
            <a:off x="2895600" y="1143002"/>
            <a:ext cx="7772400" cy="461665"/>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References</a:t>
            </a:r>
            <a:endParaRPr/>
          </a:p>
        </p:txBody>
      </p:sp>
      <p:sp>
        <p:nvSpPr>
          <p:cNvPr id="445" name="Google Shape;445;p19"/>
          <p:cNvSpPr txBox="1"/>
          <p:nvPr/>
        </p:nvSpPr>
        <p:spPr>
          <a:xfrm>
            <a:off x="1828800" y="1828800"/>
            <a:ext cx="8458200" cy="4724400"/>
          </a:xfrm>
          <a:prstGeom prst="rect">
            <a:avLst/>
          </a:prstGeom>
          <a:noFill/>
          <a:ln>
            <a:noFill/>
          </a:ln>
        </p:spPr>
        <p:txBody>
          <a:bodyPr anchorCtr="0" anchor="t" bIns="45700" lIns="91425" spcFirstLastPara="1" rIns="91425" wrap="square" tIns="45700">
            <a:noAutofit/>
          </a:bodyPr>
          <a:lstStyle/>
          <a:p>
            <a:pPr indent="-381000" lvl="0" marL="457200" rtl="0" algn="just">
              <a:spcBef>
                <a:spcPts val="0"/>
              </a:spcBef>
              <a:spcAft>
                <a:spcPts val="0"/>
              </a:spcAft>
              <a:buClr>
                <a:srgbClr val="0000FF"/>
              </a:buClr>
              <a:buSzPts val="2400"/>
              <a:buFont typeface="Trebuchet MS"/>
              <a:buChar char="●"/>
            </a:pPr>
            <a:r>
              <a:rPr lang="en-US" sz="2400">
                <a:solidFill>
                  <a:srgbClr val="0000FF"/>
                </a:solidFill>
                <a:latin typeface="Trebuchet MS"/>
                <a:ea typeface="Trebuchet MS"/>
                <a:cs typeface="Trebuchet MS"/>
                <a:sym typeface="Trebuchet MS"/>
              </a:rPr>
              <a:t>Keiji Yanai, Takuma Maruyama, Yoshiyuki Kawano, “A Cooking Recipe Recommendation System with Visual Recognition of Food Ingredients”, 2014</a:t>
            </a:r>
            <a:endParaRPr sz="2400">
              <a:solidFill>
                <a:srgbClr val="0000FF"/>
              </a:solidFill>
              <a:latin typeface="Trebuchet MS"/>
              <a:ea typeface="Trebuchet MS"/>
              <a:cs typeface="Trebuchet MS"/>
              <a:sym typeface="Trebuchet MS"/>
            </a:endParaRPr>
          </a:p>
          <a:p>
            <a:pPr indent="-381000" lvl="0" marL="457200" rtl="0" algn="just">
              <a:spcBef>
                <a:spcPts val="0"/>
              </a:spcBef>
              <a:spcAft>
                <a:spcPts val="0"/>
              </a:spcAft>
              <a:buClr>
                <a:srgbClr val="0000FF"/>
              </a:buClr>
              <a:buSzPts val="2400"/>
              <a:buFont typeface="Trebuchet MS"/>
              <a:buChar char="●"/>
            </a:pPr>
            <a:r>
              <a:rPr lang="en-US" sz="2400">
                <a:solidFill>
                  <a:srgbClr val="0000FF"/>
                </a:solidFill>
                <a:latin typeface="Trebuchet MS"/>
                <a:ea typeface="Trebuchet MS"/>
                <a:cs typeface="Trebuchet MS"/>
                <a:sym typeface="Trebuchet MS"/>
              </a:rPr>
              <a:t>Gangothri R. Sanil , Anusha Anchan , Vijetha Achar, Kavya Hegde, “KNN based Recipe Retrieval using Ingredient Recognition”, 2018</a:t>
            </a:r>
            <a:endParaRPr sz="2400">
              <a:solidFill>
                <a:srgbClr val="0000FF"/>
              </a:solidFill>
              <a:latin typeface="Trebuchet MS"/>
              <a:ea typeface="Trebuchet MS"/>
              <a:cs typeface="Trebuchet MS"/>
              <a:sym typeface="Trebuchet MS"/>
            </a:endParaRPr>
          </a:p>
          <a:p>
            <a:pPr indent="-381000" lvl="0" marL="457200" rtl="0" algn="just">
              <a:spcBef>
                <a:spcPts val="0"/>
              </a:spcBef>
              <a:spcAft>
                <a:spcPts val="0"/>
              </a:spcAft>
              <a:buClr>
                <a:srgbClr val="0000FF"/>
              </a:buClr>
              <a:buSzPts val="2400"/>
              <a:buFont typeface="Trebuchet MS"/>
              <a:buChar char="●"/>
            </a:pPr>
            <a:r>
              <a:rPr lang="en-US" sz="2400" u="sng">
                <a:solidFill>
                  <a:srgbClr val="0000FF"/>
                </a:solidFill>
                <a:latin typeface="Trebuchet MS"/>
                <a:ea typeface="Trebuchet MS"/>
                <a:cs typeface="Trebuchet MS"/>
                <a:sym typeface="Trebuchet MS"/>
                <a:hlinkClick r:id="rId3">
                  <a:extLst>
                    <a:ext uri="{A12FA001-AC4F-418D-AE19-62706E023703}">
                      <ahyp:hlinkClr val="tx"/>
                    </a:ext>
                  </a:extLst>
                </a:hlinkClick>
              </a:rPr>
              <a:t>https://medium.com/@akhiljanardhanan525/multi-label-image-classification-using-cnn-python-9c5dbddf7dc7</a:t>
            </a:r>
            <a:endParaRPr sz="2400">
              <a:solidFill>
                <a:srgbClr val="0000FF"/>
              </a:solidFill>
              <a:latin typeface="Trebuchet MS"/>
              <a:ea typeface="Trebuchet MS"/>
              <a:cs typeface="Trebuchet MS"/>
              <a:sym typeface="Trebuchet MS"/>
            </a:endParaRPr>
          </a:p>
          <a:p>
            <a:pPr indent="-381000" lvl="0" marL="457200" rtl="0" algn="just">
              <a:spcBef>
                <a:spcPts val="0"/>
              </a:spcBef>
              <a:spcAft>
                <a:spcPts val="0"/>
              </a:spcAft>
              <a:buClr>
                <a:srgbClr val="0000FF"/>
              </a:buClr>
              <a:buSzPts val="2400"/>
              <a:buFont typeface="Trebuchet MS"/>
              <a:buChar char="●"/>
            </a:pPr>
            <a:r>
              <a:rPr lang="en-US" sz="2400" u="sng">
                <a:solidFill>
                  <a:srgbClr val="0000FF"/>
                </a:solidFill>
                <a:latin typeface="Trebuchet MS"/>
                <a:ea typeface="Trebuchet MS"/>
                <a:cs typeface="Trebuchet MS"/>
                <a:sym typeface="Trebuchet MS"/>
                <a:hlinkClick r:id="rId4">
                  <a:extLst>
                    <a:ext uri="{A12FA001-AC4F-418D-AE19-62706E023703}">
                      <ahyp:hlinkClr val="tx"/>
                    </a:ext>
                  </a:extLst>
                </a:hlinkClick>
              </a:rPr>
              <a:t>https://medium.com/nanonets/how-to-easily-classify-food-using-deep-learning-and-tensorflow-cbe9b1dc302c</a:t>
            </a:r>
            <a:endParaRPr sz="2400">
              <a:solidFill>
                <a:srgbClr val="0000FF"/>
              </a:solidFill>
              <a:latin typeface="Trebuchet MS"/>
              <a:ea typeface="Trebuchet MS"/>
              <a:cs typeface="Trebuchet MS"/>
              <a:sym typeface="Trebuchet MS"/>
            </a:endParaRPr>
          </a:p>
          <a:p>
            <a:pPr indent="-265113" lvl="1" marL="1077913" marR="0" rtl="0" algn="just">
              <a:spcBef>
                <a:spcPts val="480"/>
              </a:spcBef>
              <a:spcAft>
                <a:spcPts val="0"/>
              </a:spcAft>
              <a:buNone/>
            </a:pPr>
            <a:r>
              <a:t/>
            </a:r>
            <a:endParaRPr sz="2400">
              <a:solidFill>
                <a:srgbClr val="0000FF"/>
              </a:solidFill>
              <a:latin typeface="Trebuchet MS"/>
              <a:ea typeface="Trebuchet MS"/>
              <a:cs typeface="Trebuchet MS"/>
              <a:sym typeface="Trebuchet MS"/>
            </a:endParaRPr>
          </a:p>
          <a:p>
            <a:pPr indent="-342900" lvl="0" marL="342900" marR="0" rtl="0" algn="l">
              <a:spcBef>
                <a:spcPts val="400"/>
              </a:spcBef>
              <a:spcAft>
                <a:spcPts val="0"/>
              </a:spcAft>
              <a:buNone/>
            </a:pPr>
            <a:r>
              <a:t/>
            </a:r>
            <a:endParaRPr sz="2000">
              <a:solidFill>
                <a:schemeClr val="dk1"/>
              </a:solidFill>
              <a:latin typeface="Trebuchet MS"/>
              <a:ea typeface="Trebuchet MS"/>
              <a:cs typeface="Trebuchet MS"/>
              <a:sym typeface="Trebuchet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20"/>
          <p:cNvSpPr/>
          <p:nvPr/>
        </p:nvSpPr>
        <p:spPr>
          <a:xfrm>
            <a:off x="4842710" y="3075063"/>
            <a:ext cx="2506500" cy="70800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lang="en-US" sz="4000">
                <a:solidFill>
                  <a:srgbClr val="FF0000"/>
                </a:solidFill>
                <a:latin typeface="Trebuchet MS"/>
                <a:ea typeface="Trebuchet MS"/>
                <a:cs typeface="Trebuchet MS"/>
                <a:sym typeface="Trebuchet MS"/>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5"/>
          <p:cNvSpPr/>
          <p:nvPr/>
        </p:nvSpPr>
        <p:spPr>
          <a:xfrm>
            <a:off x="3048000" y="1581155"/>
            <a:ext cx="7620000" cy="36513"/>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1" name="Google Shape;111;p5"/>
          <p:cNvSpPr txBox="1"/>
          <p:nvPr/>
        </p:nvSpPr>
        <p:spPr>
          <a:xfrm>
            <a:off x="2057400" y="2209800"/>
            <a:ext cx="8610600" cy="4191000"/>
          </a:xfrm>
          <a:prstGeom prst="rect">
            <a:avLst/>
          </a:prstGeom>
          <a:noFill/>
          <a:ln>
            <a:noFill/>
          </a:ln>
        </p:spPr>
        <p:txBody>
          <a:bodyPr anchorCtr="0" anchor="t"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2400">
                <a:solidFill>
                  <a:srgbClr val="0000FF"/>
                </a:solidFill>
                <a:latin typeface="Trebuchet MS"/>
                <a:ea typeface="Trebuchet MS"/>
                <a:cs typeface="Trebuchet MS"/>
                <a:sym typeface="Trebuchet MS"/>
              </a:rPr>
              <a:t>We will be creating a recipe recommendation system using pictures/videos of the pantry for a variety of uses. Camera will be used to scan the ingredients present in the pantry and provide the user with all the dishes and recipes possible. User has an option to specify the type of diet along with calorie range.</a:t>
            </a:r>
            <a:endParaRPr sz="2400">
              <a:solidFill>
                <a:srgbClr val="0000FF"/>
              </a:solidFill>
              <a:latin typeface="Trebuchet MS"/>
              <a:ea typeface="Trebuchet MS"/>
              <a:cs typeface="Trebuchet MS"/>
              <a:sym typeface="Trebuchet MS"/>
            </a:endParaRPr>
          </a:p>
          <a:p>
            <a:pPr indent="0" lvl="0" marL="457200" rtl="0" algn="just">
              <a:spcBef>
                <a:spcPts val="0"/>
              </a:spcBef>
              <a:spcAft>
                <a:spcPts val="0"/>
              </a:spcAft>
              <a:buClr>
                <a:schemeClr val="dk1"/>
              </a:buClr>
              <a:buSzPts val="1100"/>
              <a:buFont typeface="Arial"/>
              <a:buNone/>
            </a:pPr>
            <a:r>
              <a:t/>
            </a:r>
            <a:endParaRPr sz="2400">
              <a:solidFill>
                <a:srgbClr val="0000FF"/>
              </a:solidFill>
              <a:latin typeface="Trebuchet MS"/>
              <a:ea typeface="Trebuchet MS"/>
              <a:cs typeface="Trebuchet MS"/>
              <a:sym typeface="Trebuchet MS"/>
            </a:endParaRPr>
          </a:p>
          <a:p>
            <a:pPr indent="0" lvl="0" marL="457200" rtl="0" algn="just">
              <a:spcBef>
                <a:spcPts val="480"/>
              </a:spcBef>
              <a:spcAft>
                <a:spcPts val="0"/>
              </a:spcAft>
              <a:buClr>
                <a:schemeClr val="dk1"/>
              </a:buClr>
              <a:buSzPts val="1100"/>
              <a:buFont typeface="Arial"/>
              <a:buNone/>
            </a:pPr>
            <a:r>
              <a:t/>
            </a:r>
            <a:endParaRPr>
              <a:solidFill>
                <a:schemeClr val="dk1"/>
              </a:solidFill>
            </a:endParaRPr>
          </a:p>
          <a:p>
            <a:pPr indent="0" lvl="0" marL="457200" marR="0" rtl="0" algn="just">
              <a:spcBef>
                <a:spcPts val="0"/>
              </a:spcBef>
              <a:spcAft>
                <a:spcPts val="0"/>
              </a:spcAft>
              <a:buNone/>
            </a:pPr>
            <a:r>
              <a:t/>
            </a:r>
            <a:endParaRPr sz="2400">
              <a:solidFill>
                <a:srgbClr val="0000FF"/>
              </a:solidFill>
              <a:latin typeface="Trebuchet MS"/>
              <a:ea typeface="Trebuchet MS"/>
              <a:cs typeface="Trebuchet MS"/>
              <a:sym typeface="Trebuchet MS"/>
            </a:endParaRPr>
          </a:p>
        </p:txBody>
      </p:sp>
      <p:sp>
        <p:nvSpPr>
          <p:cNvPr id="112" name="Google Shape;112;p5"/>
          <p:cNvSpPr txBox="1"/>
          <p:nvPr/>
        </p:nvSpPr>
        <p:spPr>
          <a:xfrm>
            <a:off x="4191000" y="1143002"/>
            <a:ext cx="6477000" cy="461665"/>
          </a:xfrm>
          <a:prstGeom prst="rect">
            <a:avLst/>
          </a:prstGeom>
          <a:noFill/>
          <a:ln>
            <a:noFill/>
          </a:ln>
        </p:spPr>
        <p:txBody>
          <a:bodyPr anchorCtr="0" anchor="t" bIns="45700" lIns="91425" spcFirstLastPara="1" rIns="91425" wrap="square" tIns="45700">
            <a:spAutoFit/>
          </a:bodyPr>
          <a:lstStyle/>
          <a:p>
            <a:pPr indent="-342891" lvl="0" marL="342891" marR="0" rtl="0" algn="r">
              <a:spcBef>
                <a:spcPts val="0"/>
              </a:spcBef>
              <a:spcAft>
                <a:spcPts val="0"/>
              </a:spcAft>
              <a:buNone/>
            </a:pPr>
            <a:r>
              <a:rPr lang="en-US" sz="2400">
                <a:solidFill>
                  <a:srgbClr val="FF0000"/>
                </a:solidFill>
                <a:latin typeface="Trebuchet MS"/>
                <a:ea typeface="Trebuchet MS"/>
                <a:cs typeface="Trebuchet MS"/>
                <a:sym typeface="Trebuchet MS"/>
              </a:rPr>
              <a:t>Abstract and Scope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gf3f851de44_0_0"/>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9" name="Google Shape;119;gf3f851de44_0_0"/>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891" lvl="0" marL="342891" rtl="0" algn="r">
              <a:spcBef>
                <a:spcPts val="0"/>
              </a:spcBef>
              <a:spcAft>
                <a:spcPts val="0"/>
              </a:spcAft>
              <a:buClr>
                <a:schemeClr val="dk1"/>
              </a:buClr>
              <a:buFont typeface="Arial"/>
              <a:buNone/>
            </a:pPr>
            <a:r>
              <a:rPr lang="en-US" sz="2400">
                <a:solidFill>
                  <a:srgbClr val="FF0000"/>
                </a:solidFill>
                <a:latin typeface="Trebuchet MS"/>
                <a:ea typeface="Trebuchet MS"/>
                <a:cs typeface="Trebuchet MS"/>
                <a:sym typeface="Trebuchet MS"/>
              </a:rPr>
              <a:t>Literature Survey</a:t>
            </a:r>
            <a:endParaRPr>
              <a:solidFill>
                <a:schemeClr val="dk1"/>
              </a:solidFill>
            </a:endParaRPr>
          </a:p>
          <a:p>
            <a:pPr indent="-342900" lvl="0" marL="342900" marR="0" rtl="0" algn="r">
              <a:spcBef>
                <a:spcPts val="0"/>
              </a:spcBef>
              <a:spcAft>
                <a:spcPts val="0"/>
              </a:spcAft>
              <a:buNone/>
            </a:pPr>
            <a:r>
              <a:t/>
            </a:r>
            <a:endParaRPr sz="2400">
              <a:solidFill>
                <a:srgbClr val="FF0000"/>
              </a:solidFill>
              <a:latin typeface="Trebuchet MS"/>
              <a:ea typeface="Trebuchet MS"/>
              <a:cs typeface="Trebuchet MS"/>
              <a:sym typeface="Trebuchet MS"/>
            </a:endParaRPr>
          </a:p>
        </p:txBody>
      </p:sp>
      <p:pic>
        <p:nvPicPr>
          <p:cNvPr id="120" name="Google Shape;120;gf3f851de44_0_0"/>
          <p:cNvPicPr preferRelativeResize="0"/>
          <p:nvPr/>
        </p:nvPicPr>
        <p:blipFill rotWithShape="1">
          <a:blip r:embed="rId3">
            <a:alphaModFix/>
          </a:blip>
          <a:srcRect b="8550" l="0" r="0" t="0"/>
          <a:stretch/>
        </p:blipFill>
        <p:spPr>
          <a:xfrm>
            <a:off x="7679875" y="1944163"/>
            <a:ext cx="4209651" cy="4513625"/>
          </a:xfrm>
          <a:prstGeom prst="rect">
            <a:avLst/>
          </a:prstGeom>
          <a:noFill/>
          <a:ln>
            <a:noFill/>
          </a:ln>
        </p:spPr>
      </p:pic>
      <p:sp>
        <p:nvSpPr>
          <p:cNvPr id="121" name="Google Shape;121;gf3f851de44_0_0"/>
          <p:cNvSpPr txBox="1"/>
          <p:nvPr/>
        </p:nvSpPr>
        <p:spPr>
          <a:xfrm>
            <a:off x="176875" y="1772875"/>
            <a:ext cx="7837800" cy="424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033CC"/>
                </a:solidFill>
                <a:latin typeface="Trebuchet MS"/>
                <a:ea typeface="Trebuchet MS"/>
                <a:cs typeface="Trebuchet MS"/>
                <a:sym typeface="Trebuchet MS"/>
              </a:rPr>
              <a:t>Paper </a:t>
            </a:r>
            <a:r>
              <a:rPr lang="en-US" sz="2400">
                <a:solidFill>
                  <a:srgbClr val="0033CC"/>
                </a:solidFill>
                <a:latin typeface="Trebuchet MS"/>
                <a:ea typeface="Trebuchet MS"/>
                <a:cs typeface="Trebuchet MS"/>
                <a:sym typeface="Trebuchet MS"/>
              </a:rPr>
              <a:t>1:</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This approach proposed a cooking recipe recommendation system by employing object recognition for food ingredients such as vegetable and meat. By pointing mobile phone camera towards food ingredients, a user receives a recommendation list instantly.This system uses </a:t>
            </a:r>
            <a:r>
              <a:rPr b="1" lang="en-US" sz="2400">
                <a:solidFill>
                  <a:srgbClr val="0033CC"/>
                </a:solidFill>
                <a:latin typeface="Trebuchet MS"/>
                <a:ea typeface="Trebuchet MS"/>
                <a:cs typeface="Trebuchet MS"/>
                <a:sym typeface="Trebuchet MS"/>
              </a:rPr>
              <a:t>color-histogram</a:t>
            </a:r>
            <a:r>
              <a:rPr lang="en-US" sz="2400">
                <a:solidFill>
                  <a:srgbClr val="0033CC"/>
                </a:solidFill>
                <a:latin typeface="Trebuchet MS"/>
                <a:ea typeface="Trebuchet MS"/>
                <a:cs typeface="Trebuchet MS"/>
                <a:sym typeface="Trebuchet MS"/>
              </a:rPr>
              <a:t> and </a:t>
            </a:r>
            <a:r>
              <a:rPr b="1" lang="en-US" sz="2400">
                <a:solidFill>
                  <a:srgbClr val="0033CC"/>
                </a:solidFill>
                <a:latin typeface="Trebuchet MS"/>
                <a:ea typeface="Trebuchet MS"/>
                <a:cs typeface="Trebuchet MS"/>
                <a:sym typeface="Trebuchet MS"/>
              </a:rPr>
              <a:t>bag-of-features with SURF </a:t>
            </a:r>
            <a:r>
              <a:rPr lang="en-US" sz="2400">
                <a:solidFill>
                  <a:srgbClr val="0033CC"/>
                </a:solidFill>
                <a:latin typeface="Trebuchet MS"/>
                <a:ea typeface="Trebuchet MS"/>
                <a:cs typeface="Trebuchet MS"/>
                <a:sym typeface="Trebuchet MS"/>
              </a:rPr>
              <a:t>(Speeded Up Robust Features) extracted from multiple frames as an image representation and a </a:t>
            </a:r>
            <a:r>
              <a:rPr b="1" lang="en-US" sz="2400">
                <a:solidFill>
                  <a:srgbClr val="0033CC"/>
                </a:solidFill>
                <a:latin typeface="Trebuchet MS"/>
                <a:ea typeface="Trebuchet MS"/>
                <a:cs typeface="Trebuchet MS"/>
                <a:sym typeface="Trebuchet MS"/>
              </a:rPr>
              <a:t>linear kernel SVM</a:t>
            </a:r>
            <a:r>
              <a:rPr lang="en-US" sz="2400">
                <a:solidFill>
                  <a:srgbClr val="0033CC"/>
                </a:solidFill>
                <a:latin typeface="Trebuchet MS"/>
                <a:ea typeface="Trebuchet MS"/>
                <a:cs typeface="Trebuchet MS"/>
                <a:sym typeface="Trebuchet MS"/>
              </a:rPr>
              <a:t> as a classifier.</a:t>
            </a:r>
            <a:endParaRPr sz="2400">
              <a:solidFill>
                <a:srgbClr val="0033CC"/>
              </a:solidFill>
              <a:latin typeface="Trebuchet MS"/>
              <a:ea typeface="Trebuchet MS"/>
              <a:cs typeface="Trebuchet MS"/>
              <a:sym typeface="Trebuchet MS"/>
            </a:endParaRPr>
          </a:p>
        </p:txBody>
      </p:sp>
      <p:sp>
        <p:nvSpPr>
          <p:cNvPr id="122" name="Google Shape;122;gf3f851de44_0_0"/>
          <p:cNvSpPr txBox="1"/>
          <p:nvPr/>
        </p:nvSpPr>
        <p:spPr>
          <a:xfrm>
            <a:off x="8884280" y="6457800"/>
            <a:ext cx="128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t>Image </a:t>
            </a:r>
            <a:r>
              <a:rPr lang="en-US" u="sng">
                <a:solidFill>
                  <a:schemeClr val="hlink"/>
                </a:solidFill>
                <a:hlinkClick r:id="rId4"/>
              </a:rPr>
              <a:t>source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g127f8c78549_0_23"/>
          <p:cNvPicPr preferRelativeResize="0"/>
          <p:nvPr/>
        </p:nvPicPr>
        <p:blipFill>
          <a:blip r:embed="rId3">
            <a:alphaModFix/>
          </a:blip>
          <a:stretch>
            <a:fillRect/>
          </a:stretch>
        </p:blipFill>
        <p:spPr>
          <a:xfrm>
            <a:off x="3835825" y="1769650"/>
            <a:ext cx="5230674" cy="4774500"/>
          </a:xfrm>
          <a:prstGeom prst="rect">
            <a:avLst/>
          </a:prstGeom>
          <a:noFill/>
          <a:ln>
            <a:noFill/>
          </a:ln>
        </p:spPr>
      </p:pic>
      <p:sp>
        <p:nvSpPr>
          <p:cNvPr id="129" name="Google Shape;129;g127f8c78549_0_23"/>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 name="Google Shape;130;g127f8c78549_0_23"/>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891" lvl="0" marL="342891" rtl="0" algn="r">
              <a:spcBef>
                <a:spcPts val="0"/>
              </a:spcBef>
              <a:spcAft>
                <a:spcPts val="0"/>
              </a:spcAft>
              <a:buClr>
                <a:schemeClr val="dk1"/>
              </a:buClr>
              <a:buFont typeface="Arial"/>
              <a:buNone/>
            </a:pPr>
            <a:r>
              <a:rPr lang="en-US" sz="2400">
                <a:solidFill>
                  <a:srgbClr val="FF0000"/>
                </a:solidFill>
                <a:latin typeface="Trebuchet MS"/>
                <a:ea typeface="Trebuchet MS"/>
                <a:cs typeface="Trebuchet MS"/>
                <a:sym typeface="Trebuchet MS"/>
              </a:rPr>
              <a:t>Literature Survey</a:t>
            </a:r>
            <a:endParaRPr>
              <a:solidFill>
                <a:schemeClr val="dk1"/>
              </a:solidFill>
            </a:endParaRPr>
          </a:p>
          <a:p>
            <a:pPr indent="-342900" lvl="0" marL="342900" marR="0" rtl="0" algn="r">
              <a:spcBef>
                <a:spcPts val="0"/>
              </a:spcBef>
              <a:spcAft>
                <a:spcPts val="0"/>
              </a:spcAft>
              <a:buNone/>
            </a:pPr>
            <a:r>
              <a:t/>
            </a:r>
            <a:endParaRPr sz="2400">
              <a:solidFill>
                <a:srgbClr val="FF0000"/>
              </a:solidFill>
              <a:latin typeface="Trebuchet MS"/>
              <a:ea typeface="Trebuchet MS"/>
              <a:cs typeface="Trebuchet MS"/>
              <a:sym typeface="Trebuchet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gf3f851de44_0_9"/>
          <p:cNvSpPr txBox="1"/>
          <p:nvPr/>
        </p:nvSpPr>
        <p:spPr>
          <a:xfrm>
            <a:off x="2013850" y="2367650"/>
            <a:ext cx="8722500" cy="3632700"/>
          </a:xfrm>
          <a:prstGeom prst="rect">
            <a:avLst/>
          </a:prstGeom>
          <a:noFill/>
          <a:ln>
            <a:noFill/>
          </a:ln>
        </p:spPr>
        <p:txBody>
          <a:bodyPr anchorCtr="0" anchor="t" bIns="91425" lIns="91425" spcFirstLastPara="1" rIns="91425" wrap="square" tIns="91425">
            <a:spAutoFit/>
          </a:bodyPr>
          <a:lstStyle/>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Is there a need for changing the approach?</a:t>
            </a:r>
            <a:endParaRPr sz="2400">
              <a:solidFill>
                <a:srgbClr val="0033CC"/>
              </a:solidFill>
              <a:latin typeface="Trebuchet MS"/>
              <a:ea typeface="Trebuchet MS"/>
              <a:cs typeface="Trebuchet MS"/>
              <a:sym typeface="Trebuchet MS"/>
            </a:endParaRPr>
          </a:p>
          <a:p>
            <a:pPr indent="0" lvl="0" marL="0" rtl="0" algn="just">
              <a:spcBef>
                <a:spcPts val="480"/>
              </a:spcBef>
              <a:spcAft>
                <a:spcPts val="0"/>
              </a:spcAft>
              <a:buNone/>
            </a:pPr>
            <a:r>
              <a:rPr lang="en-US" sz="2400">
                <a:solidFill>
                  <a:srgbClr val="0033CC"/>
                </a:solidFill>
                <a:latin typeface="Trebuchet MS"/>
                <a:ea typeface="Trebuchet MS"/>
                <a:cs typeface="Trebuchet MS"/>
                <a:sym typeface="Trebuchet MS"/>
              </a:rPr>
              <a:t>Yes,</a:t>
            </a:r>
            <a:endParaRPr sz="2400">
              <a:solidFill>
                <a:srgbClr val="0033CC"/>
              </a:solidFill>
              <a:latin typeface="Trebuchet MS"/>
              <a:ea typeface="Trebuchet MS"/>
              <a:cs typeface="Trebuchet MS"/>
              <a:sym typeface="Trebuchet MS"/>
            </a:endParaRPr>
          </a:p>
          <a:p>
            <a:pPr indent="-381000" lvl="0" marL="457200" rtl="0" algn="just">
              <a:spcBef>
                <a:spcPts val="48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Improvement of the user interface and also considering the calorie count,nutrition of ingredients</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Implement  recipe  search  considering  combination  of  multiple  food  ingredients</a:t>
            </a:r>
            <a:endParaRPr sz="2400">
              <a:solidFill>
                <a:srgbClr val="0033CC"/>
              </a:solidFill>
              <a:latin typeface="Trebuchet MS"/>
              <a:ea typeface="Trebuchet MS"/>
              <a:cs typeface="Trebuchet MS"/>
              <a:sym typeface="Trebuchet MS"/>
            </a:endParaRPr>
          </a:p>
          <a:p>
            <a:pPr indent="-381000" lvl="0" marL="457200" rtl="0" algn="just">
              <a:spcBef>
                <a:spcPts val="0"/>
              </a:spcBef>
              <a:spcAft>
                <a:spcPts val="0"/>
              </a:spcAft>
              <a:buClr>
                <a:srgbClr val="0033CC"/>
              </a:buClr>
              <a:buSzPts val="2400"/>
              <a:buFont typeface="Trebuchet MS"/>
              <a:buChar char="●"/>
            </a:pPr>
            <a:r>
              <a:rPr lang="en-US" sz="2400">
                <a:solidFill>
                  <a:srgbClr val="0033CC"/>
                </a:solidFill>
                <a:latin typeface="Trebuchet MS"/>
                <a:ea typeface="Trebuchet MS"/>
                <a:cs typeface="Trebuchet MS"/>
                <a:sym typeface="Trebuchet MS"/>
              </a:rPr>
              <a:t>SURF algorithm has many disadvantages such as high dimension of feature descriptor, large amount of computation, and low matching accuracy</a:t>
            </a:r>
            <a:endParaRPr sz="2400">
              <a:solidFill>
                <a:srgbClr val="0033CC"/>
              </a:solidFill>
              <a:latin typeface="Trebuchet MS"/>
              <a:ea typeface="Trebuchet MS"/>
              <a:cs typeface="Trebuchet MS"/>
              <a:sym typeface="Trebuchet MS"/>
            </a:endParaRPr>
          </a:p>
        </p:txBody>
      </p:sp>
      <p:sp>
        <p:nvSpPr>
          <p:cNvPr id="137" name="Google Shape;137;gf3f851de44_0_9"/>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8" name="Google Shape;138;gf3f851de44_0_9"/>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891" lvl="0" marL="342891" rtl="0" algn="r">
              <a:spcBef>
                <a:spcPts val="0"/>
              </a:spcBef>
              <a:spcAft>
                <a:spcPts val="0"/>
              </a:spcAft>
              <a:buNone/>
            </a:pPr>
            <a:r>
              <a:rPr lang="en-US" sz="2400">
                <a:solidFill>
                  <a:srgbClr val="FF0000"/>
                </a:solidFill>
                <a:latin typeface="Trebuchet MS"/>
                <a:ea typeface="Trebuchet MS"/>
                <a:cs typeface="Trebuchet MS"/>
                <a:sym typeface="Trebuchet MS"/>
              </a:rPr>
              <a:t>Literature Survey</a:t>
            </a:r>
            <a:endParaRPr sz="2400">
              <a:solidFill>
                <a:srgbClr val="FF0000"/>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gf3f851de44_0_16"/>
          <p:cNvSpPr/>
          <p:nvPr/>
        </p:nvSpPr>
        <p:spPr>
          <a:xfrm>
            <a:off x="3048000" y="1581150"/>
            <a:ext cx="7620000" cy="366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5" name="Google Shape;145;gf3f851de44_0_16"/>
          <p:cNvSpPr txBox="1"/>
          <p:nvPr/>
        </p:nvSpPr>
        <p:spPr>
          <a:xfrm>
            <a:off x="2895600" y="1143000"/>
            <a:ext cx="7772400" cy="461700"/>
          </a:xfrm>
          <a:prstGeom prst="rect">
            <a:avLst/>
          </a:prstGeom>
          <a:noFill/>
          <a:ln>
            <a:noFill/>
          </a:ln>
        </p:spPr>
        <p:txBody>
          <a:bodyPr anchorCtr="0" anchor="t" bIns="45700" lIns="91425" spcFirstLastPara="1" rIns="91425" wrap="square" tIns="45700">
            <a:noAutofit/>
          </a:bodyPr>
          <a:lstStyle/>
          <a:p>
            <a:pPr indent="-342891" lvl="0" marL="342891" rtl="0" algn="r">
              <a:spcBef>
                <a:spcPts val="0"/>
              </a:spcBef>
              <a:spcAft>
                <a:spcPts val="0"/>
              </a:spcAft>
              <a:buClr>
                <a:schemeClr val="dk1"/>
              </a:buClr>
              <a:buFont typeface="Arial"/>
              <a:buNone/>
            </a:pPr>
            <a:r>
              <a:rPr lang="en-US" sz="2400">
                <a:solidFill>
                  <a:srgbClr val="FF0000"/>
                </a:solidFill>
                <a:latin typeface="Trebuchet MS"/>
                <a:ea typeface="Trebuchet MS"/>
                <a:cs typeface="Trebuchet MS"/>
                <a:sym typeface="Trebuchet MS"/>
              </a:rPr>
              <a:t>Literature Survey</a:t>
            </a:r>
            <a:endParaRPr>
              <a:solidFill>
                <a:schemeClr val="dk1"/>
              </a:solidFill>
            </a:endParaRPr>
          </a:p>
          <a:p>
            <a:pPr indent="-342900" lvl="0" marL="342900" marR="0" rtl="0" algn="r">
              <a:spcBef>
                <a:spcPts val="0"/>
              </a:spcBef>
              <a:spcAft>
                <a:spcPts val="0"/>
              </a:spcAft>
              <a:buNone/>
            </a:pPr>
            <a:r>
              <a:t/>
            </a:r>
            <a:endParaRPr sz="2400">
              <a:solidFill>
                <a:srgbClr val="FF0000"/>
              </a:solidFill>
              <a:latin typeface="Trebuchet MS"/>
              <a:ea typeface="Trebuchet MS"/>
              <a:cs typeface="Trebuchet MS"/>
              <a:sym typeface="Trebuchet MS"/>
            </a:endParaRPr>
          </a:p>
        </p:txBody>
      </p:sp>
      <p:sp>
        <p:nvSpPr>
          <p:cNvPr id="146" name="Google Shape;146;gf3f851de44_0_16"/>
          <p:cNvSpPr txBox="1"/>
          <p:nvPr/>
        </p:nvSpPr>
        <p:spPr>
          <a:xfrm>
            <a:off x="176875" y="1849075"/>
            <a:ext cx="81018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rgbClr val="0033CC"/>
                </a:solidFill>
                <a:latin typeface="Trebuchet MS"/>
                <a:ea typeface="Trebuchet MS"/>
                <a:cs typeface="Trebuchet MS"/>
                <a:sym typeface="Trebuchet MS"/>
              </a:rPr>
              <a:t>Paper </a:t>
            </a:r>
            <a:r>
              <a:rPr lang="en-US" sz="2400">
                <a:solidFill>
                  <a:srgbClr val="0033CC"/>
                </a:solidFill>
                <a:latin typeface="Trebuchet MS"/>
                <a:ea typeface="Trebuchet MS"/>
                <a:cs typeface="Trebuchet MS"/>
                <a:sym typeface="Trebuchet MS"/>
              </a:rPr>
              <a:t>2:</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This approach proposes a cooking Recipe Retrieval System. The system proposed, does the real time</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Clr>
                <a:schemeClr val="dk1"/>
              </a:buClr>
              <a:buSzPts val="1100"/>
              <a:buFont typeface="Arial"/>
              <a:buNone/>
            </a:pPr>
            <a:r>
              <a:rPr lang="en-US" sz="2400">
                <a:solidFill>
                  <a:srgbClr val="0033CC"/>
                </a:solidFill>
                <a:latin typeface="Trebuchet MS"/>
                <a:ea typeface="Trebuchet MS"/>
                <a:cs typeface="Trebuchet MS"/>
                <a:sym typeface="Trebuchet MS"/>
              </a:rPr>
              <a:t>recognition of the ingredient by name or image. It helps a user to retrieve set of recipes including those food</a:t>
            </a:r>
            <a:endParaRPr sz="2400">
              <a:solidFill>
                <a:srgbClr val="0033CC"/>
              </a:solidFill>
              <a:latin typeface="Trebuchet MS"/>
              <a:ea typeface="Trebuchet MS"/>
              <a:cs typeface="Trebuchet MS"/>
              <a:sym typeface="Trebuchet MS"/>
            </a:endParaRPr>
          </a:p>
          <a:p>
            <a:pPr indent="0" lvl="0" marL="0" rtl="0" algn="l">
              <a:spcBef>
                <a:spcPts val="0"/>
              </a:spcBef>
              <a:spcAft>
                <a:spcPts val="0"/>
              </a:spcAft>
              <a:buNone/>
            </a:pPr>
            <a:r>
              <a:rPr lang="en-US" sz="2400">
                <a:solidFill>
                  <a:srgbClr val="0033CC"/>
                </a:solidFill>
                <a:latin typeface="Trebuchet MS"/>
                <a:ea typeface="Trebuchet MS"/>
                <a:cs typeface="Trebuchet MS"/>
                <a:sym typeface="Trebuchet MS"/>
              </a:rPr>
              <a:t>ingredients. This system also provides the facility for the user to view the images of ingredients. The system is developed using </a:t>
            </a:r>
            <a:r>
              <a:rPr b="1" lang="en-US" sz="2400">
                <a:solidFill>
                  <a:srgbClr val="0033CC"/>
                </a:solidFill>
                <a:latin typeface="Trebuchet MS"/>
                <a:ea typeface="Trebuchet MS"/>
                <a:cs typeface="Trebuchet MS"/>
                <a:sym typeface="Trebuchet MS"/>
              </a:rPr>
              <a:t>MATLAB</a:t>
            </a:r>
            <a:r>
              <a:rPr lang="en-US" sz="2400">
                <a:solidFill>
                  <a:srgbClr val="0033CC"/>
                </a:solidFill>
                <a:latin typeface="Trebuchet MS"/>
                <a:ea typeface="Trebuchet MS"/>
                <a:cs typeface="Trebuchet MS"/>
                <a:sym typeface="Trebuchet MS"/>
              </a:rPr>
              <a:t>. </a:t>
            </a:r>
            <a:r>
              <a:rPr b="1" lang="en-US" sz="2400">
                <a:solidFill>
                  <a:srgbClr val="0033CC"/>
                </a:solidFill>
                <a:latin typeface="Trebuchet MS"/>
                <a:ea typeface="Trebuchet MS"/>
                <a:cs typeface="Trebuchet MS"/>
                <a:sym typeface="Trebuchet MS"/>
              </a:rPr>
              <a:t>Harris Corner Detector, K-Nearest Neighbor technique</a:t>
            </a:r>
            <a:r>
              <a:rPr lang="en-US" sz="2400">
                <a:solidFill>
                  <a:srgbClr val="0033CC"/>
                </a:solidFill>
                <a:latin typeface="Trebuchet MS"/>
                <a:ea typeface="Trebuchet MS"/>
                <a:cs typeface="Trebuchet MS"/>
                <a:sym typeface="Trebuchet MS"/>
              </a:rPr>
              <a:t> and </a:t>
            </a:r>
            <a:r>
              <a:rPr b="1" lang="en-US" sz="2400">
                <a:solidFill>
                  <a:srgbClr val="0033CC"/>
                </a:solidFill>
                <a:latin typeface="Trebuchet MS"/>
                <a:ea typeface="Trebuchet MS"/>
                <a:cs typeface="Trebuchet MS"/>
                <a:sym typeface="Trebuchet MS"/>
              </a:rPr>
              <a:t>Scale Invariant Feature Transformer</a:t>
            </a:r>
            <a:r>
              <a:rPr lang="en-US" sz="2400">
                <a:solidFill>
                  <a:srgbClr val="0033CC"/>
                </a:solidFill>
                <a:latin typeface="Trebuchet MS"/>
                <a:ea typeface="Trebuchet MS"/>
                <a:cs typeface="Trebuchet MS"/>
                <a:sym typeface="Trebuchet MS"/>
              </a:rPr>
              <a:t> (SIFT) are used to build this system. </a:t>
            </a:r>
            <a:endParaRPr sz="2400">
              <a:solidFill>
                <a:srgbClr val="0033CC"/>
              </a:solidFill>
              <a:latin typeface="Trebuchet MS"/>
              <a:ea typeface="Trebuchet MS"/>
              <a:cs typeface="Trebuchet MS"/>
              <a:sym typeface="Trebuchet MS"/>
            </a:endParaRPr>
          </a:p>
        </p:txBody>
      </p:sp>
      <p:pic>
        <p:nvPicPr>
          <p:cNvPr id="147" name="Google Shape;147;gf3f851de44_0_16"/>
          <p:cNvPicPr preferRelativeResize="0"/>
          <p:nvPr/>
        </p:nvPicPr>
        <p:blipFill rotWithShape="1">
          <a:blip r:embed="rId3">
            <a:alphaModFix/>
          </a:blip>
          <a:srcRect b="0" l="14225" r="14610" t="0"/>
          <a:stretch/>
        </p:blipFill>
        <p:spPr>
          <a:xfrm>
            <a:off x="8196000" y="1772875"/>
            <a:ext cx="3940200" cy="4701800"/>
          </a:xfrm>
          <a:prstGeom prst="rect">
            <a:avLst/>
          </a:prstGeom>
          <a:noFill/>
          <a:ln>
            <a:noFill/>
          </a:ln>
        </p:spPr>
      </p:pic>
      <p:sp>
        <p:nvSpPr>
          <p:cNvPr id="148" name="Google Shape;148;gf3f851de44_0_16"/>
          <p:cNvSpPr txBox="1"/>
          <p:nvPr/>
        </p:nvSpPr>
        <p:spPr>
          <a:xfrm>
            <a:off x="9715500" y="6390475"/>
            <a:ext cx="141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latin typeface="Calibri"/>
                <a:ea typeface="Calibri"/>
                <a:cs typeface="Calibri"/>
                <a:sym typeface="Calibri"/>
              </a:rPr>
              <a:t>Image </a:t>
            </a:r>
            <a:r>
              <a:rPr lang="en-US" u="sng">
                <a:solidFill>
                  <a:schemeClr val="hlink"/>
                </a:solidFill>
                <a:latin typeface="Calibri"/>
                <a:ea typeface="Calibri"/>
                <a:cs typeface="Calibri"/>
                <a:sym typeface="Calibri"/>
                <a:hlinkClick r:id="rId4"/>
              </a:rPr>
              <a:t>Source</a:t>
            </a: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2020-11-22T08:14:37Z</dcterms:created>
  <dc:creator>Sunitha R</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NewReviewCycle">
    <vt:lpwstr/>
  </property>
</Properties>
</file>